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36004500"/>
  <p:notesSz cx="6807200" cy="9939338"/>
  <p:defaultTextStyle>
    <a:defPPr>
      <a:defRPr lang="ja-JP"/>
    </a:defPPr>
    <a:lvl1pPr marL="0" algn="l" defTabSz="3909060" rtl="0" eaLnBrk="1" latinLnBrk="0" hangingPunct="1">
      <a:defRPr kumimoji="1" sz="7700" kern="1200">
        <a:solidFill>
          <a:schemeClr val="tx1"/>
        </a:solidFill>
        <a:latin typeface="+mn-lt"/>
        <a:ea typeface="+mn-ea"/>
        <a:cs typeface="+mn-cs"/>
      </a:defRPr>
    </a:lvl1pPr>
    <a:lvl2pPr marL="1954530" algn="l" defTabSz="3909060" rtl="0" eaLnBrk="1" latinLnBrk="0" hangingPunct="1">
      <a:defRPr kumimoji="1" sz="7700" kern="1200">
        <a:solidFill>
          <a:schemeClr val="tx1"/>
        </a:solidFill>
        <a:latin typeface="+mn-lt"/>
        <a:ea typeface="+mn-ea"/>
        <a:cs typeface="+mn-cs"/>
      </a:defRPr>
    </a:lvl2pPr>
    <a:lvl3pPr marL="3909060" algn="l" defTabSz="3909060" rtl="0" eaLnBrk="1" latinLnBrk="0" hangingPunct="1">
      <a:defRPr kumimoji="1" sz="7700" kern="1200">
        <a:solidFill>
          <a:schemeClr val="tx1"/>
        </a:solidFill>
        <a:latin typeface="+mn-lt"/>
        <a:ea typeface="+mn-ea"/>
        <a:cs typeface="+mn-cs"/>
      </a:defRPr>
    </a:lvl3pPr>
    <a:lvl4pPr marL="5863590" algn="l" defTabSz="3909060" rtl="0" eaLnBrk="1" latinLnBrk="0" hangingPunct="1">
      <a:defRPr kumimoji="1" sz="7700" kern="1200">
        <a:solidFill>
          <a:schemeClr val="tx1"/>
        </a:solidFill>
        <a:latin typeface="+mn-lt"/>
        <a:ea typeface="+mn-ea"/>
        <a:cs typeface="+mn-cs"/>
      </a:defRPr>
    </a:lvl4pPr>
    <a:lvl5pPr marL="7818120" algn="l" defTabSz="3909060" rtl="0" eaLnBrk="1" latinLnBrk="0" hangingPunct="1">
      <a:defRPr kumimoji="1" sz="7700" kern="1200">
        <a:solidFill>
          <a:schemeClr val="tx1"/>
        </a:solidFill>
        <a:latin typeface="+mn-lt"/>
        <a:ea typeface="+mn-ea"/>
        <a:cs typeface="+mn-cs"/>
      </a:defRPr>
    </a:lvl5pPr>
    <a:lvl6pPr marL="9772650" algn="l" defTabSz="3909060" rtl="0" eaLnBrk="1" latinLnBrk="0" hangingPunct="1">
      <a:defRPr kumimoji="1" sz="7700" kern="1200">
        <a:solidFill>
          <a:schemeClr val="tx1"/>
        </a:solidFill>
        <a:latin typeface="+mn-lt"/>
        <a:ea typeface="+mn-ea"/>
        <a:cs typeface="+mn-cs"/>
      </a:defRPr>
    </a:lvl6pPr>
    <a:lvl7pPr marL="11727180" algn="l" defTabSz="3909060" rtl="0" eaLnBrk="1" latinLnBrk="0" hangingPunct="1">
      <a:defRPr kumimoji="1" sz="7700" kern="1200">
        <a:solidFill>
          <a:schemeClr val="tx1"/>
        </a:solidFill>
        <a:latin typeface="+mn-lt"/>
        <a:ea typeface="+mn-ea"/>
        <a:cs typeface="+mn-cs"/>
      </a:defRPr>
    </a:lvl7pPr>
    <a:lvl8pPr marL="13681710" algn="l" defTabSz="3909060" rtl="0" eaLnBrk="1" latinLnBrk="0" hangingPunct="1">
      <a:defRPr kumimoji="1" sz="7700" kern="1200">
        <a:solidFill>
          <a:schemeClr val="tx1"/>
        </a:solidFill>
        <a:latin typeface="+mn-lt"/>
        <a:ea typeface="+mn-ea"/>
        <a:cs typeface="+mn-cs"/>
      </a:defRPr>
    </a:lvl8pPr>
    <a:lvl9pPr marL="15636240" algn="l" defTabSz="3909060" rtl="0" eaLnBrk="1" latinLnBrk="0" hangingPunct="1">
      <a:defRPr kumimoji="1" sz="7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1680" y="84"/>
      </p:cViewPr>
      <p:guideLst>
        <p:guide orient="horz" pos="11340"/>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B3BA5A-6A47-438E-BD36-E94A4F285E84}" type="datetimeFigureOut">
              <a:rPr kumimoji="1" lang="ja-JP" altLang="en-US" smtClean="0"/>
              <a:pPr/>
              <a:t>2016/8/29</a:t>
            </a:fld>
            <a:endParaRPr kumimoji="1" lang="ja-JP" altLang="en-US"/>
          </a:p>
        </p:txBody>
      </p:sp>
      <p:sp>
        <p:nvSpPr>
          <p:cNvPr id="4" name="フッター プレースホル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8412A60-A0CA-4C4A-A1A1-51E5EE9C72AD}" type="slidenum">
              <a:rPr kumimoji="1" lang="ja-JP" altLang="en-US" smtClean="0"/>
              <a:pPr/>
              <a:t>‹#›</a:t>
            </a:fld>
            <a:endParaRPr kumimoji="1" lang="ja-JP" altLang="en-US"/>
          </a:p>
        </p:txBody>
      </p:sp>
    </p:spTree>
    <p:extLst>
      <p:ext uri="{BB962C8B-B14F-4D97-AF65-F5344CB8AC3E}">
        <p14:creationId xmlns:p14="http://schemas.microsoft.com/office/powerpoint/2010/main" val="2358315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37C52D2-48B1-4230-8704-3CE10AE0913B}" type="datetimeFigureOut">
              <a:rPr kumimoji="1" lang="ja-JP" altLang="en-US" smtClean="0"/>
              <a:pPr/>
              <a:t>2016/8/29</a:t>
            </a:fld>
            <a:endParaRPr kumimoji="1" lang="ja-JP" altLang="en-US"/>
          </a:p>
        </p:txBody>
      </p:sp>
      <p:sp>
        <p:nvSpPr>
          <p:cNvPr id="4" name="スライド イメージ プレースホルダ 3"/>
          <p:cNvSpPr>
            <a:spLocks noGrp="1" noRot="1" noChangeAspect="1"/>
          </p:cNvSpPr>
          <p:nvPr>
            <p:ph type="sldImg" idx="2"/>
          </p:nvPr>
        </p:nvSpPr>
        <p:spPr>
          <a:xfrm>
            <a:off x="1727200" y="746125"/>
            <a:ext cx="33528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B3197DA-9E4E-4C4C-AA32-44703F2966B9}" type="slidenum">
              <a:rPr kumimoji="1" lang="ja-JP" altLang="en-US" smtClean="0"/>
              <a:pPr/>
              <a:t>‹#›</a:t>
            </a:fld>
            <a:endParaRPr kumimoji="1" lang="ja-JP" altLang="en-US"/>
          </a:p>
        </p:txBody>
      </p:sp>
    </p:spTree>
    <p:extLst>
      <p:ext uri="{BB962C8B-B14F-4D97-AF65-F5344CB8AC3E}">
        <p14:creationId xmlns:p14="http://schemas.microsoft.com/office/powerpoint/2010/main" val="40449932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B3197DA-9E4E-4C4C-AA32-44703F2966B9}" type="slidenum">
              <a:rPr kumimoji="1" lang="ja-JP" altLang="en-US" smtClean="0"/>
              <a:pPr/>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30304" y="11184734"/>
            <a:ext cx="27543443" cy="7717631"/>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860608" y="20402550"/>
            <a:ext cx="22682835" cy="9201150"/>
          </a:xfrm>
        </p:spPr>
        <p:txBody>
          <a:bodyPr/>
          <a:lstStyle>
            <a:lvl1pPr marL="0" indent="0" algn="ctr">
              <a:buNone/>
              <a:defRPr>
                <a:solidFill>
                  <a:schemeClr val="tx1">
                    <a:tint val="75000"/>
                  </a:schemeClr>
                </a:solidFill>
              </a:defRPr>
            </a:lvl1pPr>
            <a:lvl2pPr marL="1954530" indent="0" algn="ctr">
              <a:buNone/>
              <a:defRPr>
                <a:solidFill>
                  <a:schemeClr val="tx1">
                    <a:tint val="75000"/>
                  </a:schemeClr>
                </a:solidFill>
              </a:defRPr>
            </a:lvl2pPr>
            <a:lvl3pPr marL="3909060" indent="0" algn="ctr">
              <a:buNone/>
              <a:defRPr>
                <a:solidFill>
                  <a:schemeClr val="tx1">
                    <a:tint val="75000"/>
                  </a:schemeClr>
                </a:solidFill>
              </a:defRPr>
            </a:lvl3pPr>
            <a:lvl4pPr marL="5863590" indent="0" algn="ctr">
              <a:buNone/>
              <a:defRPr>
                <a:solidFill>
                  <a:schemeClr val="tx1">
                    <a:tint val="75000"/>
                  </a:schemeClr>
                </a:solidFill>
              </a:defRPr>
            </a:lvl4pPr>
            <a:lvl5pPr marL="7818120" indent="0" algn="ctr">
              <a:buNone/>
              <a:defRPr>
                <a:solidFill>
                  <a:schemeClr val="tx1">
                    <a:tint val="75000"/>
                  </a:schemeClr>
                </a:solidFill>
              </a:defRPr>
            </a:lvl5pPr>
            <a:lvl6pPr marL="9772650" indent="0" algn="ctr">
              <a:buNone/>
              <a:defRPr>
                <a:solidFill>
                  <a:schemeClr val="tx1">
                    <a:tint val="75000"/>
                  </a:schemeClr>
                </a:solidFill>
              </a:defRPr>
            </a:lvl6pPr>
            <a:lvl7pPr marL="11727180" indent="0" algn="ctr">
              <a:buNone/>
              <a:defRPr>
                <a:solidFill>
                  <a:schemeClr val="tx1">
                    <a:tint val="75000"/>
                  </a:schemeClr>
                </a:solidFill>
              </a:defRPr>
            </a:lvl7pPr>
            <a:lvl8pPr marL="13681710" indent="0" algn="ctr">
              <a:buNone/>
              <a:defRPr>
                <a:solidFill>
                  <a:schemeClr val="tx1">
                    <a:tint val="75000"/>
                  </a:schemeClr>
                </a:solidFill>
              </a:defRPr>
            </a:lvl8pPr>
            <a:lvl9pPr marL="156362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3492936" y="1441852"/>
            <a:ext cx="7290911" cy="30720506"/>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620203" y="1441852"/>
            <a:ext cx="21332666" cy="30720506"/>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559696" y="23136228"/>
            <a:ext cx="27543443" cy="7150894"/>
          </a:xfrm>
        </p:spPr>
        <p:txBody>
          <a:bodyPr anchor="t"/>
          <a:lstStyle>
            <a:lvl1pPr algn="l">
              <a:defRPr sz="171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559696" y="15260246"/>
            <a:ext cx="27543443" cy="7875982"/>
          </a:xfrm>
        </p:spPr>
        <p:txBody>
          <a:bodyPr anchor="b"/>
          <a:lstStyle>
            <a:lvl1pPr marL="0" indent="0">
              <a:buNone/>
              <a:defRPr sz="8600">
                <a:solidFill>
                  <a:schemeClr val="tx1">
                    <a:tint val="75000"/>
                  </a:schemeClr>
                </a:solidFill>
              </a:defRPr>
            </a:lvl1pPr>
            <a:lvl2pPr marL="1954530" indent="0">
              <a:buNone/>
              <a:defRPr sz="7700">
                <a:solidFill>
                  <a:schemeClr val="tx1">
                    <a:tint val="75000"/>
                  </a:schemeClr>
                </a:solidFill>
              </a:defRPr>
            </a:lvl2pPr>
            <a:lvl3pPr marL="3909060" indent="0">
              <a:buNone/>
              <a:defRPr sz="6800">
                <a:solidFill>
                  <a:schemeClr val="tx1">
                    <a:tint val="75000"/>
                  </a:schemeClr>
                </a:solidFill>
              </a:defRPr>
            </a:lvl3pPr>
            <a:lvl4pPr marL="5863590" indent="0">
              <a:buNone/>
              <a:defRPr sz="6000">
                <a:solidFill>
                  <a:schemeClr val="tx1">
                    <a:tint val="75000"/>
                  </a:schemeClr>
                </a:solidFill>
              </a:defRPr>
            </a:lvl4pPr>
            <a:lvl5pPr marL="7818120" indent="0">
              <a:buNone/>
              <a:defRPr sz="6000">
                <a:solidFill>
                  <a:schemeClr val="tx1">
                    <a:tint val="75000"/>
                  </a:schemeClr>
                </a:solidFill>
              </a:defRPr>
            </a:lvl5pPr>
            <a:lvl6pPr marL="9772650" indent="0">
              <a:buNone/>
              <a:defRPr sz="6000">
                <a:solidFill>
                  <a:schemeClr val="tx1">
                    <a:tint val="75000"/>
                  </a:schemeClr>
                </a:solidFill>
              </a:defRPr>
            </a:lvl6pPr>
            <a:lvl7pPr marL="11727180" indent="0">
              <a:buNone/>
              <a:defRPr sz="6000">
                <a:solidFill>
                  <a:schemeClr val="tx1">
                    <a:tint val="75000"/>
                  </a:schemeClr>
                </a:solidFill>
              </a:defRPr>
            </a:lvl7pPr>
            <a:lvl8pPr marL="13681710" indent="0">
              <a:buNone/>
              <a:defRPr sz="6000">
                <a:solidFill>
                  <a:schemeClr val="tx1">
                    <a:tint val="75000"/>
                  </a:schemeClr>
                </a:solidFill>
              </a:defRPr>
            </a:lvl8pPr>
            <a:lvl9pPr marL="15636240" indent="0">
              <a:buNone/>
              <a:defRPr sz="6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620202" y="8401053"/>
            <a:ext cx="14311789" cy="23761306"/>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6472059" y="8401053"/>
            <a:ext cx="14311789" cy="23761306"/>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620203" y="8059343"/>
            <a:ext cx="14317416" cy="3358751"/>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620203" y="11418094"/>
            <a:ext cx="14317416" cy="20744262"/>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6460809" y="8059343"/>
            <a:ext cx="14323040" cy="3358751"/>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6460809" y="11418094"/>
            <a:ext cx="14323040" cy="20744262"/>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20204" y="1433512"/>
            <a:ext cx="10660709" cy="6100763"/>
          </a:xfrm>
        </p:spPr>
        <p:txBody>
          <a:bodyPr anchor="b"/>
          <a:lstStyle>
            <a:lvl1pPr algn="l">
              <a:defRPr sz="86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2669083" y="1433515"/>
            <a:ext cx="18114764" cy="30728843"/>
          </a:xfrm>
        </p:spPr>
        <p:txBody>
          <a:bodyPr/>
          <a:lstStyle>
            <a:lvl1pPr>
              <a:defRPr sz="13700"/>
            </a:lvl1pPr>
            <a:lvl2pPr>
              <a:defRPr sz="12000"/>
            </a:lvl2pPr>
            <a:lvl3pPr>
              <a:defRPr sz="10300"/>
            </a:lvl3pPr>
            <a:lvl4pPr>
              <a:defRPr sz="8600"/>
            </a:lvl4pPr>
            <a:lvl5pPr>
              <a:defRPr sz="8600"/>
            </a:lvl5pPr>
            <a:lvl6pPr>
              <a:defRPr sz="8600"/>
            </a:lvl6pPr>
            <a:lvl7pPr>
              <a:defRPr sz="8600"/>
            </a:lvl7pPr>
            <a:lvl8pPr>
              <a:defRPr sz="8600"/>
            </a:lvl8pPr>
            <a:lvl9pPr>
              <a:defRPr sz="8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620204" y="7534278"/>
            <a:ext cx="10660709" cy="24628081"/>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51421" y="25203150"/>
            <a:ext cx="19442430" cy="2975375"/>
          </a:xfrm>
        </p:spPr>
        <p:txBody>
          <a:bodyPr anchor="b"/>
          <a:lstStyle>
            <a:lvl1pPr algn="l">
              <a:defRPr sz="86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6351421" y="3217069"/>
            <a:ext cx="19442430" cy="21602700"/>
          </a:xfrm>
        </p:spPr>
        <p:txBody>
          <a:bodyPr/>
          <a:lstStyle>
            <a:lvl1pPr marL="0" indent="0">
              <a:buNone/>
              <a:defRPr sz="13700"/>
            </a:lvl1pPr>
            <a:lvl2pPr marL="1954530" indent="0">
              <a:buNone/>
              <a:defRPr sz="12000"/>
            </a:lvl2pPr>
            <a:lvl3pPr marL="3909060" indent="0">
              <a:buNone/>
              <a:defRPr sz="10300"/>
            </a:lvl3pPr>
            <a:lvl4pPr marL="5863590" indent="0">
              <a:buNone/>
              <a:defRPr sz="8600"/>
            </a:lvl4pPr>
            <a:lvl5pPr marL="7818120" indent="0">
              <a:buNone/>
              <a:defRPr sz="8600"/>
            </a:lvl5pPr>
            <a:lvl6pPr marL="9772650" indent="0">
              <a:buNone/>
              <a:defRPr sz="8600"/>
            </a:lvl6pPr>
            <a:lvl7pPr marL="11727180" indent="0">
              <a:buNone/>
              <a:defRPr sz="8600"/>
            </a:lvl7pPr>
            <a:lvl8pPr marL="13681710" indent="0">
              <a:buNone/>
              <a:defRPr sz="8600"/>
            </a:lvl8pPr>
            <a:lvl9pPr marL="15636240" indent="0">
              <a:buNone/>
              <a:defRPr sz="8600"/>
            </a:lvl9pPr>
          </a:lstStyle>
          <a:p>
            <a:endParaRPr kumimoji="1" lang="ja-JP" altLang="en-US" dirty="0"/>
          </a:p>
        </p:txBody>
      </p:sp>
      <p:sp>
        <p:nvSpPr>
          <p:cNvPr id="4" name="テキスト プレースホルダ 3"/>
          <p:cNvSpPr>
            <a:spLocks noGrp="1"/>
          </p:cNvSpPr>
          <p:nvPr>
            <p:ph type="body" sz="half" idx="2"/>
          </p:nvPr>
        </p:nvSpPr>
        <p:spPr>
          <a:xfrm>
            <a:off x="6351421" y="28178524"/>
            <a:ext cx="19442430" cy="4225526"/>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2016/8/29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620203" y="1441850"/>
            <a:ext cx="29163645" cy="6000750"/>
          </a:xfrm>
          <a:prstGeom prst="rect">
            <a:avLst/>
          </a:prstGeom>
        </p:spPr>
        <p:txBody>
          <a:bodyPr vert="horz" lIns="390906" tIns="195453" rIns="390906" bIns="195453"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620203" y="8401053"/>
            <a:ext cx="29163645" cy="23761306"/>
          </a:xfrm>
          <a:prstGeom prst="rect">
            <a:avLst/>
          </a:prstGeom>
        </p:spPr>
        <p:txBody>
          <a:bodyPr vert="horz" lIns="390906" tIns="195453" rIns="390906" bIns="19545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620203" y="33370840"/>
            <a:ext cx="7560945" cy="1916906"/>
          </a:xfrm>
          <a:prstGeom prst="rect">
            <a:avLst/>
          </a:prstGeom>
        </p:spPr>
        <p:txBody>
          <a:bodyPr vert="horz" lIns="390906" tIns="195453" rIns="390906" bIns="195453" rtlCol="0" anchor="ctr"/>
          <a:lstStyle>
            <a:lvl1pPr algn="l">
              <a:defRPr sz="5100">
                <a:solidFill>
                  <a:schemeClr val="tx1">
                    <a:tint val="75000"/>
                  </a:schemeClr>
                </a:solidFill>
              </a:defRPr>
            </a:lvl1pPr>
          </a:lstStyle>
          <a:p>
            <a:fld id="{E90ED720-0104-4369-84BC-D37694168613}" type="datetimeFigureOut">
              <a:rPr kumimoji="1" lang="ja-JP" altLang="en-US" smtClean="0"/>
              <a:pPr/>
              <a:t>2016/8/29</a:t>
            </a:fld>
            <a:endParaRPr kumimoji="1" lang="ja-JP" altLang="en-US" dirty="0"/>
          </a:p>
        </p:txBody>
      </p:sp>
      <p:sp>
        <p:nvSpPr>
          <p:cNvPr id="5" name="フッター プレースホルダ 4"/>
          <p:cNvSpPr>
            <a:spLocks noGrp="1"/>
          </p:cNvSpPr>
          <p:nvPr>
            <p:ph type="ftr" sz="quarter" idx="3"/>
          </p:nvPr>
        </p:nvSpPr>
        <p:spPr>
          <a:xfrm>
            <a:off x="11071384" y="33370840"/>
            <a:ext cx="10261283" cy="1916906"/>
          </a:xfrm>
          <a:prstGeom prst="rect">
            <a:avLst/>
          </a:prstGeom>
        </p:spPr>
        <p:txBody>
          <a:bodyPr vert="horz" lIns="390906" tIns="195453" rIns="390906" bIns="195453" rtlCol="0" anchor="ctr"/>
          <a:lstStyle>
            <a:lvl1pPr algn="ctr">
              <a:defRPr sz="51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23222903" y="33370840"/>
            <a:ext cx="7560945" cy="1916906"/>
          </a:xfrm>
          <a:prstGeom prst="rect">
            <a:avLst/>
          </a:prstGeom>
        </p:spPr>
        <p:txBody>
          <a:bodyPr vert="horz" lIns="390906" tIns="195453" rIns="390906" bIns="195453" rtlCol="0" anchor="ctr"/>
          <a:lstStyle>
            <a:lvl1pPr algn="r">
              <a:defRPr sz="5100">
                <a:solidFill>
                  <a:schemeClr val="tx1">
                    <a:tint val="75000"/>
                  </a:schemeClr>
                </a:solidFill>
              </a:defRPr>
            </a:lvl1pPr>
          </a:lstStyle>
          <a:p>
            <a:fld id="{D2D8002D-B5B0-4BAC-B1F6-782DDCCE6D9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9060" rtl="0" eaLnBrk="1" latinLnBrk="0" hangingPunct="1">
        <a:spcBef>
          <a:spcPct val="0"/>
        </a:spcBef>
        <a:buNone/>
        <a:defRPr kumimoji="1" sz="18800" kern="1200">
          <a:solidFill>
            <a:schemeClr val="tx1"/>
          </a:solidFill>
          <a:latin typeface="+mj-lt"/>
          <a:ea typeface="+mj-ea"/>
          <a:cs typeface="+mj-cs"/>
        </a:defRPr>
      </a:lvl1pPr>
    </p:titleStyle>
    <p:bodyStyle>
      <a:lvl1pPr marL="1465898" indent="-1465898" algn="l" defTabSz="3909060" rtl="0" eaLnBrk="1" latinLnBrk="0" hangingPunct="1">
        <a:spcBef>
          <a:spcPct val="20000"/>
        </a:spcBef>
        <a:buFont typeface="Arial" pitchFamily="34" charset="0"/>
        <a:buChar char="•"/>
        <a:defRPr kumimoji="1" sz="13700" kern="1200">
          <a:solidFill>
            <a:schemeClr val="tx1"/>
          </a:solidFill>
          <a:latin typeface="+mn-lt"/>
          <a:ea typeface="+mn-ea"/>
          <a:cs typeface="+mn-cs"/>
        </a:defRPr>
      </a:lvl1pPr>
      <a:lvl2pPr marL="3176111" indent="-1221581" algn="l" defTabSz="3909060" rtl="0" eaLnBrk="1" latinLnBrk="0" hangingPunct="1">
        <a:spcBef>
          <a:spcPct val="20000"/>
        </a:spcBef>
        <a:buFont typeface="Arial" pitchFamily="34" charset="0"/>
        <a:buChar char="–"/>
        <a:defRPr kumimoji="1" sz="12000" kern="1200">
          <a:solidFill>
            <a:schemeClr val="tx1"/>
          </a:solidFill>
          <a:latin typeface="+mn-lt"/>
          <a:ea typeface="+mn-ea"/>
          <a:cs typeface="+mn-cs"/>
        </a:defRPr>
      </a:lvl2pPr>
      <a:lvl3pPr marL="4886325" indent="-977265" algn="l" defTabSz="3909060" rtl="0" eaLnBrk="1" latinLnBrk="0" hangingPunct="1">
        <a:spcBef>
          <a:spcPct val="20000"/>
        </a:spcBef>
        <a:buFont typeface="Arial" pitchFamily="34" charset="0"/>
        <a:buChar char="•"/>
        <a:defRPr kumimoji="1" sz="10300" kern="1200">
          <a:solidFill>
            <a:schemeClr val="tx1"/>
          </a:solidFill>
          <a:latin typeface="+mn-lt"/>
          <a:ea typeface="+mn-ea"/>
          <a:cs typeface="+mn-cs"/>
        </a:defRPr>
      </a:lvl3pPr>
      <a:lvl4pPr marL="684085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4pPr>
      <a:lvl5pPr marL="879538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5pPr>
      <a:lvl6pPr marL="1074991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6pPr>
      <a:lvl7pPr marL="1270444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7pPr>
      <a:lvl8pPr marL="1465897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8pPr>
      <a:lvl9pPr marL="16613505" indent="-977265" algn="l" defTabSz="3909060" rtl="0" eaLnBrk="1" latinLnBrk="0" hangingPunct="1">
        <a:spcBef>
          <a:spcPct val="20000"/>
        </a:spcBef>
        <a:buFont typeface="Arial" pitchFamily="34" charset="0"/>
        <a:buChar char="•"/>
        <a:defRPr kumimoji="1" sz="8600" kern="1200">
          <a:solidFill>
            <a:schemeClr val="tx1"/>
          </a:solidFill>
          <a:latin typeface="+mn-lt"/>
          <a:ea typeface="+mn-ea"/>
          <a:cs typeface="+mn-cs"/>
        </a:defRPr>
      </a:lvl9pPr>
    </p:bodyStyle>
    <p:otherStyle>
      <a:defPPr>
        <a:defRPr lang="ja-JP"/>
      </a:defPPr>
      <a:lvl1pPr marL="0" algn="l" defTabSz="3909060" rtl="0" eaLnBrk="1" latinLnBrk="0" hangingPunct="1">
        <a:defRPr kumimoji="1" sz="7700" kern="1200">
          <a:solidFill>
            <a:schemeClr val="tx1"/>
          </a:solidFill>
          <a:latin typeface="+mn-lt"/>
          <a:ea typeface="+mn-ea"/>
          <a:cs typeface="+mn-cs"/>
        </a:defRPr>
      </a:lvl1pPr>
      <a:lvl2pPr marL="1954530" algn="l" defTabSz="3909060" rtl="0" eaLnBrk="1" latinLnBrk="0" hangingPunct="1">
        <a:defRPr kumimoji="1" sz="7700" kern="1200">
          <a:solidFill>
            <a:schemeClr val="tx1"/>
          </a:solidFill>
          <a:latin typeface="+mn-lt"/>
          <a:ea typeface="+mn-ea"/>
          <a:cs typeface="+mn-cs"/>
        </a:defRPr>
      </a:lvl2pPr>
      <a:lvl3pPr marL="3909060" algn="l" defTabSz="3909060" rtl="0" eaLnBrk="1" latinLnBrk="0" hangingPunct="1">
        <a:defRPr kumimoji="1" sz="7700" kern="1200">
          <a:solidFill>
            <a:schemeClr val="tx1"/>
          </a:solidFill>
          <a:latin typeface="+mn-lt"/>
          <a:ea typeface="+mn-ea"/>
          <a:cs typeface="+mn-cs"/>
        </a:defRPr>
      </a:lvl3pPr>
      <a:lvl4pPr marL="5863590" algn="l" defTabSz="3909060" rtl="0" eaLnBrk="1" latinLnBrk="0" hangingPunct="1">
        <a:defRPr kumimoji="1" sz="7700" kern="1200">
          <a:solidFill>
            <a:schemeClr val="tx1"/>
          </a:solidFill>
          <a:latin typeface="+mn-lt"/>
          <a:ea typeface="+mn-ea"/>
          <a:cs typeface="+mn-cs"/>
        </a:defRPr>
      </a:lvl4pPr>
      <a:lvl5pPr marL="7818120" algn="l" defTabSz="3909060" rtl="0" eaLnBrk="1" latinLnBrk="0" hangingPunct="1">
        <a:defRPr kumimoji="1" sz="7700" kern="1200">
          <a:solidFill>
            <a:schemeClr val="tx1"/>
          </a:solidFill>
          <a:latin typeface="+mn-lt"/>
          <a:ea typeface="+mn-ea"/>
          <a:cs typeface="+mn-cs"/>
        </a:defRPr>
      </a:lvl5pPr>
      <a:lvl6pPr marL="9772650" algn="l" defTabSz="3909060" rtl="0" eaLnBrk="1" latinLnBrk="0" hangingPunct="1">
        <a:defRPr kumimoji="1" sz="7700" kern="1200">
          <a:solidFill>
            <a:schemeClr val="tx1"/>
          </a:solidFill>
          <a:latin typeface="+mn-lt"/>
          <a:ea typeface="+mn-ea"/>
          <a:cs typeface="+mn-cs"/>
        </a:defRPr>
      </a:lvl6pPr>
      <a:lvl7pPr marL="11727180" algn="l" defTabSz="3909060" rtl="0" eaLnBrk="1" latinLnBrk="0" hangingPunct="1">
        <a:defRPr kumimoji="1" sz="7700" kern="1200">
          <a:solidFill>
            <a:schemeClr val="tx1"/>
          </a:solidFill>
          <a:latin typeface="+mn-lt"/>
          <a:ea typeface="+mn-ea"/>
          <a:cs typeface="+mn-cs"/>
        </a:defRPr>
      </a:lvl7pPr>
      <a:lvl8pPr marL="13681710" algn="l" defTabSz="3909060" rtl="0" eaLnBrk="1" latinLnBrk="0" hangingPunct="1">
        <a:defRPr kumimoji="1" sz="7700" kern="1200">
          <a:solidFill>
            <a:schemeClr val="tx1"/>
          </a:solidFill>
          <a:latin typeface="+mn-lt"/>
          <a:ea typeface="+mn-ea"/>
          <a:cs typeface="+mn-cs"/>
        </a:defRPr>
      </a:lvl8pPr>
      <a:lvl9pPr marL="15636240" algn="l" defTabSz="3909060" rtl="0" eaLnBrk="1" latinLnBrk="0" hangingPunct="1">
        <a:defRPr kumimoji="1" sz="7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タイトル 1"/>
          <p:cNvSpPr>
            <a:spLocks noGrp="1"/>
          </p:cNvSpPr>
          <p:nvPr/>
        </p:nvSpPr>
        <p:spPr>
          <a:xfrm>
            <a:off x="0" y="0"/>
            <a:ext cx="32404050" cy="3384626"/>
          </a:xfrm>
          <a:prstGeom prst="rect">
            <a:avLst/>
          </a:prstGeom>
          <a:solidFill>
            <a:schemeClr val="bg2">
              <a:lumMod val="90000"/>
            </a:schemeClr>
          </a:solidFill>
        </p:spPr>
        <p:txBody>
          <a:bodyPr vert="horz" lIns="417601" tIns="208801" rIns="417601" bIns="208801" rtlCol="0" anchor="ctr">
            <a:normAutofit/>
          </a:bodyPr>
          <a:lstStyle>
            <a:lvl1pPr algn="ctr" defTabSz="4176014" rtl="0" eaLnBrk="1" latinLnBrk="0" hangingPunct="1">
              <a:spcBef>
                <a:spcPct val="0"/>
              </a:spcBef>
              <a:buNone/>
              <a:defRPr kumimoji="1" sz="20100" kern="1200">
                <a:solidFill>
                  <a:schemeClr val="tx1"/>
                </a:solidFill>
                <a:latin typeface="+mj-lt"/>
                <a:ea typeface="+mj-ea"/>
                <a:cs typeface="+mj-cs"/>
              </a:defRPr>
            </a:lvl1pPr>
          </a:lstStyle>
          <a:p>
            <a:pPr defTabSz="3806190" fontAlgn="auto">
              <a:spcAft>
                <a:spcPts val="0"/>
              </a:spcAft>
              <a:defRPr/>
            </a:pPr>
            <a:endParaRPr lang="ja-JP" altLang="en-US" sz="8400" b="1" dirty="0">
              <a:latin typeface="Times New Roman" pitchFamily="18" charset="0"/>
              <a:cs typeface="Times New Roman" pitchFamily="18" charset="0"/>
            </a:endParaRPr>
          </a:p>
        </p:txBody>
      </p:sp>
      <p:sp>
        <p:nvSpPr>
          <p:cNvPr id="2" name="タイトル 1"/>
          <p:cNvSpPr>
            <a:spLocks noGrp="1"/>
          </p:cNvSpPr>
          <p:nvPr/>
        </p:nvSpPr>
        <p:spPr>
          <a:xfrm>
            <a:off x="0" y="0"/>
            <a:ext cx="32404050" cy="2376514"/>
          </a:xfrm>
          <a:prstGeom prst="rect">
            <a:avLst/>
          </a:prstGeom>
          <a:noFill/>
        </p:spPr>
        <p:txBody>
          <a:bodyPr vert="horz" lIns="417601" tIns="208801" rIns="417601" bIns="208801" rtlCol="0" anchor="ctr">
            <a:normAutofit/>
          </a:bodyPr>
          <a:lstStyle>
            <a:lvl1pPr algn="ctr" defTabSz="4176014" rtl="0" eaLnBrk="1" latinLnBrk="0" hangingPunct="1">
              <a:spcBef>
                <a:spcPct val="0"/>
              </a:spcBef>
              <a:buNone/>
              <a:defRPr kumimoji="1" sz="20100" kern="1200">
                <a:solidFill>
                  <a:schemeClr val="tx1"/>
                </a:solidFill>
                <a:latin typeface="+mj-lt"/>
                <a:ea typeface="+mj-ea"/>
                <a:cs typeface="+mj-cs"/>
              </a:defRPr>
            </a:lvl1pPr>
          </a:lstStyle>
          <a:p>
            <a:pPr defTabSz="3806190" fontAlgn="auto">
              <a:spcAft>
                <a:spcPts val="0"/>
              </a:spcAft>
              <a:defRPr/>
            </a:pPr>
            <a:r>
              <a:rPr lang="en-US" altLang="ja-JP" sz="8400" b="1" dirty="0" smtClean="0">
                <a:latin typeface="Times New Roman" pitchFamily="18" charset="0"/>
                <a:cs typeface="Times New Roman" pitchFamily="18" charset="0"/>
              </a:rPr>
              <a:t>Final Gathering using Adaptive Multiple Importance Sampling</a:t>
            </a:r>
            <a:endParaRPr lang="ja-JP" altLang="en-US" sz="8400" b="1" dirty="0">
              <a:latin typeface="Times New Roman" pitchFamily="18" charset="0"/>
              <a:cs typeface="Times New Roman" pitchFamily="18" charset="0"/>
            </a:endParaRPr>
          </a:p>
        </p:txBody>
      </p:sp>
      <p:sp>
        <p:nvSpPr>
          <p:cNvPr id="4" name="正方形/長方形 3"/>
          <p:cNvSpPr/>
          <p:nvPr/>
        </p:nvSpPr>
        <p:spPr>
          <a:xfrm>
            <a:off x="2" y="14689882"/>
            <a:ext cx="10513391" cy="1107996"/>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ea typeface="+mn-ea"/>
                <a:cs typeface="Times New Roman" pitchFamily="18" charset="0"/>
              </a:rPr>
              <a:t>1. Introduction</a:t>
            </a:r>
            <a:endParaRPr lang="ja-JP" altLang="en-US" sz="6600" b="1" dirty="0">
              <a:latin typeface="Times New Roman" pitchFamily="18" charset="0"/>
              <a:ea typeface="+mn-ea"/>
              <a:cs typeface="Times New Roman" pitchFamily="18" charset="0"/>
            </a:endParaRPr>
          </a:p>
        </p:txBody>
      </p:sp>
      <p:sp>
        <p:nvSpPr>
          <p:cNvPr id="7" name="正方形/長方形 6"/>
          <p:cNvSpPr/>
          <p:nvPr/>
        </p:nvSpPr>
        <p:spPr>
          <a:xfrm>
            <a:off x="1" y="15842010"/>
            <a:ext cx="10729416" cy="4031873"/>
          </a:xfrm>
          <a:prstGeom prst="rect">
            <a:avLst/>
          </a:prstGeom>
        </p:spPr>
        <p:txBody>
          <a:bodyPr wrap="square">
            <a:spAutoFit/>
          </a:bodyPr>
          <a:lstStyle/>
          <a:p>
            <a:r>
              <a:rPr lang="en-US" altLang="ja-JP" sz="3200" dirty="0" smtClean="0">
                <a:latin typeface="Times New Roman" pitchFamily="18" charset="0"/>
                <a:cs typeface="Times New Roman" pitchFamily="18" charset="0"/>
              </a:rPr>
              <a:t>We propose an efficient final gathering technique using adaptive </a:t>
            </a:r>
            <a:r>
              <a:rPr lang="fr-FR" altLang="ja-JP" sz="3200" dirty="0" smtClean="0">
                <a:latin typeface="Times New Roman" pitchFamily="18" charset="0"/>
                <a:cs typeface="Times New Roman" pitchFamily="18" charset="0"/>
              </a:rPr>
              <a:t>multiple importance sampling (AMIS) [Cornuet et al. 2009] for </a:t>
            </a:r>
            <a:r>
              <a:rPr lang="en-US" altLang="ja-JP" sz="3200" dirty="0" smtClean="0">
                <a:latin typeface="Times New Roman" pitchFamily="18" charset="0"/>
                <a:cs typeface="Times New Roman" pitchFamily="18" charset="0"/>
              </a:rPr>
              <a:t>scenes with a highly intense spot of light. The performance of AMIS depends on a sampling strategy, i.e. the choice of a PDF. This poster suggests a suitable PDF for final gathering. Our method increases error in some cases, however, improves image quality if a scene has a highly bright spot of light compared to the classic method.</a:t>
            </a:r>
            <a:endParaRPr lang="ja-JP" altLang="en-US" sz="3200" dirty="0">
              <a:latin typeface="Times New Roman" pitchFamily="18" charset="0"/>
              <a:cs typeface="Times New Roman" pitchFamily="18" charset="0"/>
            </a:endParaRPr>
          </a:p>
        </p:txBody>
      </p:sp>
      <p:pic>
        <p:nvPicPr>
          <p:cNvPr id="1027" name="Picture 3" descr="D:\toku\doc\amis\101011\cornell_box3_4_redbox.png"/>
          <p:cNvPicPr>
            <a:picLocks noChangeAspect="1" noChangeArrowheads="1"/>
          </p:cNvPicPr>
          <p:nvPr/>
        </p:nvPicPr>
        <p:blipFill>
          <a:blip r:embed="rId3" cstate="print"/>
          <a:srcRect/>
          <a:stretch>
            <a:fillRect/>
          </a:stretch>
        </p:blipFill>
        <p:spPr bwMode="auto">
          <a:xfrm>
            <a:off x="1800425" y="8137154"/>
            <a:ext cx="4320000" cy="4320000"/>
          </a:xfrm>
          <a:prstGeom prst="rect">
            <a:avLst/>
          </a:prstGeom>
          <a:noFill/>
        </p:spPr>
      </p:pic>
      <p:pic>
        <p:nvPicPr>
          <p:cNvPr id="1028" name="Picture 4" descr="D:\toku\doc\amis\101011\scale_04_red.png"/>
          <p:cNvPicPr>
            <a:picLocks noChangeAspect="1" noChangeArrowheads="1"/>
          </p:cNvPicPr>
          <p:nvPr/>
        </p:nvPicPr>
        <p:blipFill>
          <a:blip r:embed="rId4" cstate="print"/>
          <a:srcRect/>
          <a:stretch>
            <a:fillRect/>
          </a:stretch>
        </p:blipFill>
        <p:spPr bwMode="auto">
          <a:xfrm>
            <a:off x="6120905" y="8137154"/>
            <a:ext cx="8640000" cy="4320000"/>
          </a:xfrm>
          <a:prstGeom prst="rect">
            <a:avLst/>
          </a:prstGeom>
          <a:noFill/>
        </p:spPr>
      </p:pic>
      <p:pic>
        <p:nvPicPr>
          <p:cNvPr id="1029" name="Picture 5" descr="D:\toku\doc\amis\101011\scale_01_red.png"/>
          <p:cNvPicPr>
            <a:picLocks noChangeAspect="1" noChangeArrowheads="1"/>
          </p:cNvPicPr>
          <p:nvPr/>
        </p:nvPicPr>
        <p:blipFill>
          <a:blip r:embed="rId5" cstate="print"/>
          <a:srcRect/>
          <a:stretch>
            <a:fillRect/>
          </a:stretch>
        </p:blipFill>
        <p:spPr bwMode="auto">
          <a:xfrm>
            <a:off x="6120905" y="3744666"/>
            <a:ext cx="8640000" cy="4320000"/>
          </a:xfrm>
          <a:prstGeom prst="rect">
            <a:avLst/>
          </a:prstGeom>
          <a:noFill/>
        </p:spPr>
      </p:pic>
      <p:pic>
        <p:nvPicPr>
          <p:cNvPr id="1030" name="Picture 6" descr="D:\toku\doc\amis\101011\cornell_box3_1_redbox.png"/>
          <p:cNvPicPr>
            <a:picLocks noChangeAspect="1" noChangeArrowheads="1"/>
          </p:cNvPicPr>
          <p:nvPr/>
        </p:nvPicPr>
        <p:blipFill>
          <a:blip r:embed="rId6" cstate="print"/>
          <a:srcRect/>
          <a:stretch>
            <a:fillRect/>
          </a:stretch>
        </p:blipFill>
        <p:spPr bwMode="auto">
          <a:xfrm>
            <a:off x="1800425" y="3744666"/>
            <a:ext cx="4320000" cy="4320000"/>
          </a:xfrm>
          <a:prstGeom prst="rect">
            <a:avLst/>
          </a:prstGeom>
          <a:noFill/>
        </p:spPr>
      </p:pic>
      <p:sp>
        <p:nvSpPr>
          <p:cNvPr id="13" name="正方形/長方形 12"/>
          <p:cNvSpPr/>
          <p:nvPr/>
        </p:nvSpPr>
        <p:spPr>
          <a:xfrm>
            <a:off x="10945441" y="23618874"/>
            <a:ext cx="10729192" cy="3539430"/>
          </a:xfrm>
          <a:prstGeom prst="rect">
            <a:avLst/>
          </a:prstGeom>
        </p:spPr>
        <p:txBody>
          <a:bodyPr wrap="square">
            <a:spAutoFit/>
          </a:bodyPr>
          <a:lstStyle/>
          <a:p>
            <a:r>
              <a:rPr lang="en-US" altLang="ja-JP" sz="3200" dirty="0" smtClean="0">
                <a:latin typeface="Times New Roman" pitchFamily="18" charset="0"/>
                <a:cs typeface="Times New Roman" pitchFamily="18" charset="0"/>
              </a:rPr>
              <a:t>The performance of AMIS depends on an updating scheme. In this section we propose an appropriate method for final gathering. Normally, final gather rays are generated according to the PDF of a reflectance model. If it is diffuse, the PDF of the lambertian model: </a:t>
            </a:r>
            <a:r>
              <a:rPr lang="en-US" altLang="ja-JP" sz="3200" i="1" dirty="0" smtClean="0">
                <a:latin typeface="Times New Roman" pitchFamily="18" charset="0"/>
                <a:cs typeface="Times New Roman" pitchFamily="18" charset="0"/>
              </a:rPr>
              <a:t>p</a:t>
            </a:r>
            <a:r>
              <a:rPr lang="en-US" altLang="ja-JP" sz="3200" dirty="0" smtClean="0">
                <a:latin typeface="Times New Roman" pitchFamily="18" charset="0"/>
                <a:cs typeface="Times New Roman" pitchFamily="18" charset="0"/>
              </a:rPr>
              <a:t>(</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 (</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a:t>
            </a:r>
            <a:r>
              <a:rPr lang="ja-JP" altLang="en-US" sz="3200" dirty="0" smtClean="0">
                <a:latin typeface="Times New Roman" pitchFamily="18" charset="0"/>
                <a:cs typeface="Times New Roman" pitchFamily="18" charset="0"/>
              </a:rPr>
              <a:t>・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s</a:t>
            </a:r>
            <a:r>
              <a:rPr lang="en-US" altLang="ja-JP" sz="3200" dirty="0" smtClean="0">
                <a:latin typeface="Times New Roman" pitchFamily="18" charset="0"/>
                <a:cs typeface="Times New Roman" pitchFamily="18" charset="0"/>
              </a:rPr>
              <a:t>)/</a:t>
            </a:r>
            <a:r>
              <a:rPr lang="en-US" altLang="ja-JP" sz="3200" i="1" dirty="0" smtClean="0">
                <a:latin typeface="Times New Roman" pitchFamily="18" charset="0"/>
                <a:cs typeface="Times New Roman" pitchFamily="18" charset="0"/>
              </a:rPr>
              <a:t>π</a:t>
            </a:r>
            <a:r>
              <a:rPr lang="en-US" altLang="ja-JP" sz="3200" dirty="0" smtClean="0">
                <a:latin typeface="Times New Roman" pitchFamily="18" charset="0"/>
                <a:cs typeface="Times New Roman" pitchFamily="18" charset="0"/>
              </a:rPr>
              <a:t> is often used (</a:t>
            </a:r>
            <a:r>
              <a:rPr lang="en-US" altLang="ja-JP" sz="3200" b="1" i="1" dirty="0" smtClean="0">
                <a:latin typeface="Times New Roman" pitchFamily="18" charset="0"/>
                <a:cs typeface="Times New Roman" pitchFamily="18" charset="0"/>
              </a:rPr>
              <a:t>ω </a:t>
            </a:r>
            <a:r>
              <a:rPr lang="en-US" altLang="ja-JP" sz="3200" dirty="0" smtClean="0">
                <a:latin typeface="Times New Roman" pitchFamily="18" charset="0"/>
                <a:cs typeface="Times New Roman" pitchFamily="18" charset="0"/>
              </a:rPr>
              <a:t>: ray direction,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s </a:t>
            </a:r>
            <a:r>
              <a:rPr lang="en-US" altLang="ja-JP" sz="3200" dirty="0" smtClean="0">
                <a:latin typeface="Times New Roman" pitchFamily="18" charset="0"/>
                <a:cs typeface="Times New Roman" pitchFamily="18" charset="0"/>
              </a:rPr>
              <a:t>: surface normal). We extend the PDF </a:t>
            </a:r>
            <a:r>
              <a:rPr lang="en-US" altLang="ja-JP" sz="3200" i="1" dirty="0" smtClean="0">
                <a:latin typeface="Times New Roman" pitchFamily="18" charset="0"/>
                <a:cs typeface="Times New Roman" pitchFamily="18" charset="0"/>
              </a:rPr>
              <a:t>p</a:t>
            </a:r>
            <a:r>
              <a:rPr lang="en-US" altLang="ja-JP" sz="3200" dirty="0" smtClean="0">
                <a:latin typeface="Times New Roman" pitchFamily="18" charset="0"/>
                <a:cs typeface="Times New Roman" pitchFamily="18" charset="0"/>
              </a:rPr>
              <a:t> with the parameter </a:t>
            </a:r>
            <a:r>
              <a:rPr lang="en-US" altLang="ja-JP" sz="3200" b="1" i="1" dirty="0" smtClean="0">
                <a:latin typeface="Times New Roman" pitchFamily="18" charset="0"/>
                <a:cs typeface="Times New Roman" pitchFamily="18" charset="0"/>
              </a:rPr>
              <a:t>θ</a:t>
            </a:r>
            <a:r>
              <a:rPr lang="en-US" altLang="ja-JP" sz="3200" i="1" baseline="-25000"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α</a:t>
            </a:r>
            <a:r>
              <a:rPr lang="en-US" altLang="ja-JP" sz="3200" i="1" baseline="-25000"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as</a:t>
            </a:r>
            <a:endParaRPr lang="ja-JP" altLang="en-US" sz="3200" dirty="0">
              <a:latin typeface="Times New Roman" pitchFamily="18" charset="0"/>
              <a:cs typeface="Times New Roman" pitchFamily="18" charset="0"/>
            </a:endParaRPr>
          </a:p>
        </p:txBody>
      </p:sp>
      <p:sp>
        <p:nvSpPr>
          <p:cNvPr id="14" name="正方形/長方形 13"/>
          <p:cNvSpPr/>
          <p:nvPr/>
        </p:nvSpPr>
        <p:spPr>
          <a:xfrm>
            <a:off x="11017449" y="28337137"/>
            <a:ext cx="10657184" cy="2616101"/>
          </a:xfrm>
          <a:prstGeom prst="rect">
            <a:avLst/>
          </a:prstGeom>
        </p:spPr>
        <p:txBody>
          <a:bodyPr wrap="square">
            <a:spAutoFit/>
          </a:bodyPr>
          <a:lstStyle/>
          <a:p>
            <a:r>
              <a:rPr lang="en-US" altLang="ja-JP" sz="3200" dirty="0" smtClean="0">
                <a:latin typeface="Times New Roman" pitchFamily="18" charset="0"/>
                <a:cs typeface="Times New Roman" pitchFamily="18" charset="0"/>
              </a:rPr>
              <a:t>The initial values of </a:t>
            </a:r>
            <a:r>
              <a:rPr lang="en-US" altLang="ja-JP" sz="3200" b="1" i="1" dirty="0" smtClean="0">
                <a:latin typeface="Times New Roman" pitchFamily="18" charset="0"/>
                <a:cs typeface="Times New Roman" pitchFamily="18" charset="0"/>
              </a:rPr>
              <a:t>n</a:t>
            </a:r>
            <a:r>
              <a:rPr lang="en-US" altLang="ja-JP" sz="3200" baseline="-25000" dirty="0" smtClean="0">
                <a:latin typeface="Times New Roman" pitchFamily="18" charset="0"/>
                <a:cs typeface="Times New Roman" pitchFamily="18" charset="0"/>
              </a:rPr>
              <a:t>0</a:t>
            </a:r>
            <a:r>
              <a:rPr lang="en-US" altLang="ja-JP" sz="3200" dirty="0" smtClean="0">
                <a:latin typeface="Times New Roman" pitchFamily="18" charset="0"/>
                <a:cs typeface="Times New Roman" pitchFamily="18" charset="0"/>
              </a:rPr>
              <a:t> and </a:t>
            </a:r>
            <a:r>
              <a:rPr lang="en-US" altLang="ja-JP" sz="3200" i="1" dirty="0" smtClean="0">
                <a:latin typeface="Times New Roman" pitchFamily="18" charset="0"/>
                <a:cs typeface="Times New Roman" pitchFamily="18" charset="0"/>
              </a:rPr>
              <a:t>α</a:t>
            </a:r>
            <a:r>
              <a:rPr lang="en-US" altLang="ja-JP" sz="3200" baseline="-25000" dirty="0" smtClean="0">
                <a:latin typeface="Times New Roman" pitchFamily="18" charset="0"/>
                <a:cs typeface="Times New Roman" pitchFamily="18" charset="0"/>
              </a:rPr>
              <a:t>0 </a:t>
            </a:r>
            <a:r>
              <a:rPr lang="en-US" altLang="ja-JP" sz="3200" dirty="0" smtClean="0">
                <a:latin typeface="Times New Roman" pitchFamily="18" charset="0"/>
                <a:cs typeface="Times New Roman" pitchFamily="18" charset="0"/>
              </a:rPr>
              <a:t>are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s</a:t>
            </a:r>
            <a:r>
              <a:rPr lang="en-US" altLang="ja-JP" sz="3200" dirty="0" smtClean="0">
                <a:latin typeface="Times New Roman" pitchFamily="18" charset="0"/>
                <a:cs typeface="Times New Roman" pitchFamily="18" charset="0"/>
              </a:rPr>
              <a:t> and 1, respectively. Hence, Equation (4) is equivalent to the lambertian model at the beginning. However, it approximates the integrand as </a:t>
            </a:r>
            <a:r>
              <a:rPr lang="en-US" altLang="ja-JP" sz="3600" i="1" dirty="0" smtClean="0">
                <a:latin typeface="Times New Roman" pitchFamily="18" charset="0"/>
                <a:cs typeface="Times New Roman" pitchFamily="18" charset="0"/>
              </a:rPr>
              <a:t>t </a:t>
            </a:r>
            <a:r>
              <a:rPr lang="en-US" altLang="ja-JP" sz="3200" dirty="0" smtClean="0">
                <a:latin typeface="Times New Roman" pitchFamily="18" charset="0"/>
                <a:cs typeface="Times New Roman" pitchFamily="18" charset="0"/>
              </a:rPr>
              <a:t>increases. Therefore, our method is expected to generate less variance than the lambertian model.</a:t>
            </a:r>
            <a:endParaRPr lang="ja-JP" altLang="en-US" sz="3200" dirty="0">
              <a:latin typeface="Times New Roman" pitchFamily="18" charset="0"/>
              <a:cs typeface="Times New Roman" pitchFamily="18" charset="0"/>
            </a:endParaRPr>
          </a:p>
        </p:txBody>
      </p:sp>
      <p:sp>
        <p:nvSpPr>
          <p:cNvPr id="15" name="正方形/長方形 14"/>
          <p:cNvSpPr/>
          <p:nvPr/>
        </p:nvSpPr>
        <p:spPr>
          <a:xfrm>
            <a:off x="21890656" y="14617874"/>
            <a:ext cx="10513393" cy="1077218"/>
          </a:xfrm>
          <a:prstGeom prst="rect">
            <a:avLst/>
          </a:prstGeom>
        </p:spPr>
        <p:txBody>
          <a:bodyPr wrap="square">
            <a:spAutoFit/>
          </a:bodyPr>
          <a:lstStyle/>
          <a:p>
            <a:r>
              <a:rPr lang="en-US" altLang="ja-JP" sz="3200" dirty="0" smtClean="0">
                <a:latin typeface="Times New Roman" pitchFamily="18" charset="0"/>
                <a:cs typeface="Times New Roman" pitchFamily="18" charset="0"/>
              </a:rPr>
              <a:t>Maximum likelihood estimation (MLE) is an appropriate method to update </a:t>
            </a:r>
            <a:r>
              <a:rPr lang="en-US" altLang="ja-JP" sz="3200" b="1" i="1" dirty="0" smtClean="0">
                <a:latin typeface="Times New Roman" pitchFamily="18" charset="0"/>
                <a:cs typeface="Times New Roman" pitchFamily="18" charset="0"/>
              </a:rPr>
              <a:t>θ</a:t>
            </a:r>
            <a:r>
              <a:rPr lang="en-US" altLang="ja-JP" sz="3200" dirty="0" smtClean="0">
                <a:latin typeface="Times New Roman" pitchFamily="18" charset="0"/>
                <a:cs typeface="Times New Roman" pitchFamily="18" charset="0"/>
              </a:rPr>
              <a:t>. The parameter </a:t>
            </a:r>
            <a:r>
              <a:rPr lang="en-US" altLang="ja-JP" sz="3200" i="1" dirty="0" smtClean="0">
                <a:latin typeface="Times New Roman" pitchFamily="18" charset="0"/>
                <a:cs typeface="Times New Roman" pitchFamily="18" charset="0"/>
              </a:rPr>
              <a:t>α</a:t>
            </a:r>
            <a:r>
              <a:rPr lang="en-US" altLang="ja-JP" sz="3200" i="1" baseline="-25000" dirty="0" smtClean="0">
                <a:latin typeface="Times New Roman" pitchFamily="18" charset="0"/>
                <a:cs typeface="Times New Roman" pitchFamily="18" charset="0"/>
              </a:rPr>
              <a:t>t</a:t>
            </a:r>
            <a:r>
              <a:rPr lang="en-US" altLang="ja-JP" sz="3200" baseline="-25000" dirty="0" smtClean="0">
                <a:latin typeface="Times New Roman" pitchFamily="18" charset="0"/>
                <a:cs typeface="Times New Roman" pitchFamily="18" charset="0"/>
              </a:rPr>
              <a:t>+1</a:t>
            </a:r>
            <a:r>
              <a:rPr lang="en-US" altLang="ja-JP" sz="3200" dirty="0" smtClean="0">
                <a:latin typeface="Times New Roman" pitchFamily="18" charset="0"/>
                <a:cs typeface="Times New Roman" pitchFamily="18" charset="0"/>
              </a:rPr>
              <a:t> is estimated by MLE as</a:t>
            </a:r>
            <a:endParaRPr lang="ja-JP" altLang="en-US" sz="3200" dirty="0">
              <a:latin typeface="Times New Roman" pitchFamily="18" charset="0"/>
              <a:cs typeface="Times New Roman" pitchFamily="18" charset="0"/>
            </a:endParaRPr>
          </a:p>
        </p:txBody>
      </p:sp>
      <p:sp>
        <p:nvSpPr>
          <p:cNvPr id="16" name="正方形/長方形 15"/>
          <p:cNvSpPr/>
          <p:nvPr/>
        </p:nvSpPr>
        <p:spPr>
          <a:xfrm>
            <a:off x="21962665" y="18074258"/>
            <a:ext cx="10441385" cy="1569660"/>
          </a:xfrm>
          <a:prstGeom prst="rect">
            <a:avLst/>
          </a:prstGeom>
        </p:spPr>
        <p:txBody>
          <a:bodyPr wrap="square">
            <a:spAutoFit/>
          </a:bodyPr>
          <a:lstStyle/>
          <a:p>
            <a:r>
              <a:rPr lang="en-US" altLang="ja-JP" sz="3200" dirty="0" smtClean="0">
                <a:latin typeface="Times New Roman" pitchFamily="18" charset="0"/>
                <a:cs typeface="Times New Roman" pitchFamily="18" charset="0"/>
              </a:rPr>
              <a:t>However, obtaining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t</a:t>
            </a:r>
            <a:r>
              <a:rPr lang="en-US" altLang="ja-JP" sz="3200" baseline="-25000" dirty="0" smtClean="0">
                <a:latin typeface="Times New Roman" pitchFamily="18" charset="0"/>
                <a:cs typeface="Times New Roman" pitchFamily="18" charset="0"/>
              </a:rPr>
              <a:t>+1</a:t>
            </a:r>
            <a:r>
              <a:rPr lang="en-US" altLang="ja-JP" sz="3200" dirty="0" smtClean="0">
                <a:latin typeface="Times New Roman" pitchFamily="18" charset="0"/>
                <a:cs typeface="Times New Roman" pitchFamily="18" charset="0"/>
              </a:rPr>
              <a:t> with MLE is computationally expensive. Therefore, we assume </a:t>
            </a:r>
            <a:r>
              <a:rPr lang="en-US" altLang="ja-JP" sz="3200" b="1" i="1" dirty="0" smtClean="0">
                <a:latin typeface="Times New Roman" pitchFamily="18" charset="0"/>
                <a:cs typeface="Times New Roman" pitchFamily="18" charset="0"/>
              </a:rPr>
              <a:t>n</a:t>
            </a:r>
            <a:r>
              <a:rPr lang="en-US" altLang="ja-JP" sz="3200" i="1" baseline="-25000" dirty="0" smtClean="0">
                <a:latin typeface="Times New Roman" pitchFamily="18" charset="0"/>
                <a:cs typeface="Times New Roman" pitchFamily="18" charset="0"/>
              </a:rPr>
              <a:t>t</a:t>
            </a:r>
            <a:r>
              <a:rPr lang="en-US" altLang="ja-JP" sz="3200" baseline="-25000" dirty="0" smtClean="0">
                <a:latin typeface="Times New Roman" pitchFamily="18" charset="0"/>
                <a:cs typeface="Times New Roman" pitchFamily="18" charset="0"/>
              </a:rPr>
              <a:t>+1</a:t>
            </a:r>
            <a:r>
              <a:rPr lang="en-US" altLang="ja-JP" sz="3200" dirty="0" smtClean="0">
                <a:latin typeface="Times New Roman" pitchFamily="18" charset="0"/>
                <a:cs typeface="Times New Roman" pitchFamily="18" charset="0"/>
              </a:rPr>
              <a:t> to be the average of the sampled directions, which is given as</a:t>
            </a:r>
            <a:endParaRPr lang="ja-JP" altLang="en-US" sz="3200" dirty="0">
              <a:latin typeface="Times New Roman" pitchFamily="18" charset="0"/>
              <a:cs typeface="Times New Roman" pitchFamily="18" charset="0"/>
            </a:endParaRPr>
          </a:p>
        </p:txBody>
      </p:sp>
      <p:sp>
        <p:nvSpPr>
          <p:cNvPr id="18" name="正方形/長方形 17"/>
          <p:cNvSpPr/>
          <p:nvPr/>
        </p:nvSpPr>
        <p:spPr>
          <a:xfrm>
            <a:off x="21962666" y="21602650"/>
            <a:ext cx="10441384" cy="3046988"/>
          </a:xfrm>
          <a:prstGeom prst="rect">
            <a:avLst/>
          </a:prstGeom>
        </p:spPr>
        <p:txBody>
          <a:bodyPr wrap="square">
            <a:spAutoFit/>
          </a:bodyPr>
          <a:lstStyle/>
          <a:p>
            <a:r>
              <a:rPr lang="en-US" altLang="ja-JP" sz="3200" dirty="0" smtClean="0">
                <a:latin typeface="Times New Roman" pitchFamily="18" charset="0"/>
                <a:cs typeface="Times New Roman" pitchFamily="18" charset="0"/>
              </a:rPr>
              <a:t>Note that PDFs for glossy reflection can be operated in the same manner. For example, if a reflectance model includes the phong distribution function [Lafortune and Willems 1994], we can replace the ray direction with the halfway vector in Equations (4)(5)(6), and the </a:t>
            </a:r>
            <a:r>
              <a:rPr lang="en-US" altLang="ja-JP" sz="3200" i="1" dirty="0" smtClean="0">
                <a:latin typeface="Times New Roman" pitchFamily="18" charset="0"/>
                <a:cs typeface="Times New Roman" pitchFamily="18" charset="0"/>
              </a:rPr>
              <a:t>α</a:t>
            </a:r>
            <a:r>
              <a:rPr lang="en-US" altLang="ja-JP" sz="3200" baseline="-25000" dirty="0" smtClean="0">
                <a:latin typeface="Times New Roman" pitchFamily="18" charset="0"/>
                <a:cs typeface="Times New Roman" pitchFamily="18" charset="0"/>
              </a:rPr>
              <a:t>0</a:t>
            </a:r>
            <a:r>
              <a:rPr lang="en-US" altLang="ja-JP" sz="3200" dirty="0" smtClean="0">
                <a:latin typeface="Times New Roman" pitchFamily="18" charset="0"/>
                <a:cs typeface="Times New Roman" pitchFamily="18" charset="0"/>
              </a:rPr>
              <a:t> with the phong exponent of the reflectance model.</a:t>
            </a:r>
            <a:endParaRPr lang="ja-JP" altLang="en-US" sz="3200" dirty="0">
              <a:latin typeface="Times New Roman" pitchFamily="18" charset="0"/>
              <a:cs typeface="Times New Roman" pitchFamily="18" charset="0"/>
            </a:endParaRPr>
          </a:p>
        </p:txBody>
      </p:sp>
      <p:sp>
        <p:nvSpPr>
          <p:cNvPr id="19" name="pptTeX_Preamble" descr="\documentclass[12pt]{jarticle}&#10;\pagestyle{empty}&#10;\usepackage{amsmath}&#10;\usepackage[dvips]{color}" hidden="1"/>
          <p:cNvSpPr txBox="1"/>
          <p:nvPr/>
        </p:nvSpPr>
        <p:spPr>
          <a:xfrm>
            <a:off x="-1651000" y="-635000"/>
            <a:ext cx="1651000" cy="635000"/>
          </a:xfrm>
          <a:prstGeom prst="rect">
            <a:avLst/>
          </a:prstGeom>
          <a:noFill/>
        </p:spPr>
        <p:txBody>
          <a:bodyPr vert="horz" rtlCol="0">
            <a:spAutoFit/>
          </a:bodyPr>
          <a:lstStyle/>
          <a:p>
            <a:endParaRPr kumimoji="1" lang="ja-JP" altLang="en-US" dirty="0"/>
          </a:p>
        </p:txBody>
      </p:sp>
      <p:pic>
        <p:nvPicPr>
          <p:cNvPr id="20" name="図 19" descr="\begin{document}&#10;\begin{align*}&#10;p(\boldsymbol{\omega}; \hat{\boldsymbol{\theta}}_t) = \frac{\hat{\alpha}_t + 1}{2\pi}| \boldsymbol{\omega} \cdot \hat{\boldsymbol{n}}_t |^{\hat{\alpha}_t}.&#10;\end{align*}&#10;\end{document}"/>
          <p:cNvPicPr>
            <a:picLocks noChangeAspect="1"/>
          </p:cNvPicPr>
          <p:nvPr/>
        </p:nvPicPr>
        <p:blipFill>
          <a:blip r:embed="rId7" cstate="print"/>
          <a:stretch>
            <a:fillRect/>
          </a:stretch>
        </p:blipFill>
        <p:spPr>
          <a:xfrm>
            <a:off x="14113793" y="27291282"/>
            <a:ext cx="4536504" cy="815588"/>
          </a:xfrm>
          <a:prstGeom prst="rect">
            <a:avLst/>
          </a:prstGeom>
        </p:spPr>
      </p:pic>
      <p:pic>
        <p:nvPicPr>
          <p:cNvPr id="23" name="図 22" descr="\begin{document}&#10;\begin{align*}&#10;\hat{\boldsymbol{n}}_{t+1} = \frac{\sum_{j=0}^{t}\sum_{i=0}^{N_j - 1}{s_{i,j}\boldsymbol{\omega}_{i,j}}}{\|\sum_{j=0}^{t}\sum_{i=0}^{N_j - 1}{s_{i,j}\boldsymbol{\omega}_{i,j}}\|}.&#10;\end{align*}&#10;\end{document}"/>
          <p:cNvPicPr>
            <a:picLocks noChangeAspect="1"/>
          </p:cNvPicPr>
          <p:nvPr/>
        </p:nvPicPr>
        <p:blipFill>
          <a:blip r:embed="rId8" cstate="print"/>
          <a:stretch>
            <a:fillRect/>
          </a:stretch>
        </p:blipFill>
        <p:spPr>
          <a:xfrm>
            <a:off x="23834873" y="20018474"/>
            <a:ext cx="5315509" cy="1265828"/>
          </a:xfrm>
          <a:prstGeom prst="rect">
            <a:avLst/>
          </a:prstGeom>
        </p:spPr>
      </p:pic>
      <p:sp>
        <p:nvSpPr>
          <p:cNvPr id="24" name="正方形/長方形 23"/>
          <p:cNvSpPr/>
          <p:nvPr/>
        </p:nvSpPr>
        <p:spPr>
          <a:xfrm>
            <a:off x="0" y="12457634"/>
            <a:ext cx="15769977" cy="2062103"/>
          </a:xfrm>
          <a:prstGeom prst="rect">
            <a:avLst/>
          </a:prstGeom>
        </p:spPr>
        <p:txBody>
          <a:bodyPr wrap="square">
            <a:spAutoFit/>
          </a:bodyPr>
          <a:lstStyle/>
          <a:p>
            <a:r>
              <a:rPr lang="en-US" altLang="ja-JP" sz="3200" b="1" dirty="0" smtClean="0">
                <a:latin typeface="Times New Roman" pitchFamily="18" charset="0"/>
                <a:cs typeface="Times New Roman" pitchFamily="18" charset="0"/>
              </a:rPr>
              <a:t>Figure 1</a:t>
            </a:r>
            <a:r>
              <a:rPr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Upper: classic final gathering. Lower: our method. The same number of samples is used for both images (512 × 512 pixels, 4 oversamples, 1024 final gather rays/pixel). The number of iterations for AMIS is 4. The rendering times for upper and lower images are 116.5 seconds and 134.5 seconds, respectively.</a:t>
            </a:r>
            <a:endParaRPr lang="ja-JP" altLang="en-US" sz="3200" i="1" dirty="0">
              <a:latin typeface="Times New Roman" pitchFamily="18" charset="0"/>
              <a:cs typeface="Times New Roman" pitchFamily="18" charset="0"/>
            </a:endParaRPr>
          </a:p>
        </p:txBody>
      </p:sp>
      <p:cxnSp>
        <p:nvCxnSpPr>
          <p:cNvPr id="56" name="直線コネクタ 55"/>
          <p:cNvCxnSpPr/>
          <p:nvPr/>
        </p:nvCxnSpPr>
        <p:spPr>
          <a:xfrm rot="5400000">
            <a:off x="180245" y="25095038"/>
            <a:ext cx="21098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0" y="26715218"/>
            <a:ext cx="10513393" cy="2123658"/>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ea typeface="+mn-ea"/>
                <a:cs typeface="Times New Roman" pitchFamily="18" charset="0"/>
              </a:rPr>
              <a:t>2. Adaptive Multiple</a:t>
            </a:r>
          </a:p>
          <a:p>
            <a:pPr defTabSz="3806190" fontAlgn="auto">
              <a:spcBef>
                <a:spcPts val="0"/>
              </a:spcBef>
              <a:spcAft>
                <a:spcPts val="0"/>
              </a:spcAft>
              <a:defRPr/>
            </a:pPr>
            <a:r>
              <a:rPr lang="en-US" altLang="ja-JP" sz="6600" b="1" dirty="0" smtClean="0">
                <a:latin typeface="Times New Roman" pitchFamily="18" charset="0"/>
                <a:cs typeface="Times New Roman" pitchFamily="18" charset="0"/>
              </a:rPr>
              <a:t>    </a:t>
            </a:r>
            <a:r>
              <a:rPr lang="en-US" altLang="ja-JP" sz="6600" b="1" dirty="0" smtClean="0">
                <a:latin typeface="Times New Roman" pitchFamily="18" charset="0"/>
                <a:ea typeface="+mn-ea"/>
                <a:cs typeface="Times New Roman" pitchFamily="18" charset="0"/>
              </a:rPr>
              <a:t>Importance Sampling</a:t>
            </a:r>
            <a:endParaRPr lang="ja-JP" altLang="en-US" sz="6600" b="1" dirty="0">
              <a:latin typeface="Times New Roman" pitchFamily="18" charset="0"/>
              <a:ea typeface="+mn-ea"/>
              <a:cs typeface="Times New Roman" pitchFamily="18" charset="0"/>
            </a:endParaRPr>
          </a:p>
        </p:txBody>
      </p:sp>
      <p:sp>
        <p:nvSpPr>
          <p:cNvPr id="104" name="正方形/長方形 103"/>
          <p:cNvSpPr/>
          <p:nvPr/>
        </p:nvSpPr>
        <p:spPr>
          <a:xfrm>
            <a:off x="0" y="29091482"/>
            <a:ext cx="10729417" cy="3046988"/>
          </a:xfrm>
          <a:prstGeom prst="rect">
            <a:avLst/>
          </a:prstGeom>
        </p:spPr>
        <p:txBody>
          <a:bodyPr wrap="square">
            <a:spAutoFit/>
          </a:bodyPr>
          <a:lstStyle/>
          <a:p>
            <a:r>
              <a:rPr lang="en-US" altLang="ja-JP" sz="3200" dirty="0" smtClean="0">
                <a:latin typeface="Times New Roman" pitchFamily="18" charset="0"/>
                <a:cs typeface="Times New Roman" pitchFamily="18" charset="0"/>
              </a:rPr>
              <a:t>AMIS is aimed at optimally recycling past simulations in an iterative importance sampling scheme. The difference to earlier adaptive importance sampling methods is that the past weighting functions are recomputed by multiple importance sampling [Veach 1997] at each iteration. After </a:t>
            </a:r>
            <a:r>
              <a:rPr lang="en-US" altLang="ja-JP" sz="3200" i="1"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iterations, the weighting function </a:t>
            </a:r>
            <a:r>
              <a:rPr lang="en-US" altLang="ja-JP" sz="3200" i="1" dirty="0" smtClean="0">
                <a:latin typeface="Times New Roman" pitchFamily="18" charset="0"/>
                <a:cs typeface="Times New Roman" pitchFamily="18" charset="0"/>
              </a:rPr>
              <a:t>w</a:t>
            </a:r>
            <a:r>
              <a:rPr lang="en-US" altLang="ja-JP" sz="3200" i="1" baseline="-25000"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(0 ≤ </a:t>
            </a:r>
            <a:r>
              <a:rPr lang="en-US" altLang="ja-JP" sz="3200" i="1"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 ≤ </a:t>
            </a:r>
            <a:r>
              <a:rPr lang="en-US" altLang="ja-JP" sz="3200" i="1"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is given as</a:t>
            </a:r>
            <a:endParaRPr lang="ja-JP" altLang="en-US" sz="3200" dirty="0">
              <a:latin typeface="Times New Roman" pitchFamily="18" charset="0"/>
              <a:cs typeface="Times New Roman" pitchFamily="18" charset="0"/>
            </a:endParaRPr>
          </a:p>
        </p:txBody>
      </p:sp>
      <p:sp>
        <p:nvSpPr>
          <p:cNvPr id="105" name="正方形/長方形 104"/>
          <p:cNvSpPr/>
          <p:nvPr/>
        </p:nvSpPr>
        <p:spPr>
          <a:xfrm>
            <a:off x="0" y="33627986"/>
            <a:ext cx="10729417" cy="2062103"/>
          </a:xfrm>
          <a:prstGeom prst="rect">
            <a:avLst/>
          </a:prstGeom>
        </p:spPr>
        <p:txBody>
          <a:bodyPr wrap="square">
            <a:spAutoFit/>
          </a:bodyPr>
          <a:lstStyle/>
          <a:p>
            <a:r>
              <a:rPr lang="en-US" altLang="ja-JP" sz="3200" dirty="0" smtClean="0">
                <a:latin typeface="Times New Roman" pitchFamily="18" charset="0"/>
                <a:cs typeface="Times New Roman" pitchFamily="18" charset="0"/>
              </a:rPr>
              <a:t>where </a:t>
            </a:r>
            <a:r>
              <a:rPr lang="en-US" altLang="ja-JP" sz="3200" i="1" dirty="0" smtClean="0">
                <a:latin typeface="Times New Roman" pitchFamily="18" charset="0"/>
                <a:cs typeface="Times New Roman" pitchFamily="18" charset="0"/>
              </a:rPr>
              <a:t>p</a:t>
            </a:r>
            <a:r>
              <a:rPr lang="en-US" altLang="ja-JP" sz="3200" dirty="0" smtClean="0">
                <a:latin typeface="Times New Roman" pitchFamily="18" charset="0"/>
                <a:cs typeface="Times New Roman" pitchFamily="18" charset="0"/>
              </a:rPr>
              <a:t> is the PDF at the </a:t>
            </a:r>
            <a:r>
              <a:rPr lang="en-US" altLang="ja-JP" sz="3200" i="1"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th iteration. The parameter </a:t>
            </a:r>
            <a:r>
              <a:rPr lang="en-US" altLang="ja-JP" sz="3200" b="1" i="1" dirty="0" smtClean="0">
                <a:latin typeface="Times New Roman" pitchFamily="18" charset="0"/>
                <a:cs typeface="Times New Roman" pitchFamily="18" charset="0"/>
              </a:rPr>
              <a:t>θ</a:t>
            </a:r>
            <a:r>
              <a:rPr lang="en-US" altLang="ja-JP" sz="3200" i="1" baseline="-25000"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 is updated by using past samples. This procedure will be described in the next section. Let </a:t>
            </a:r>
            <a:r>
              <a:rPr lang="en-US" altLang="ja-JP" sz="3200" i="1" dirty="0" smtClean="0">
                <a:latin typeface="Times New Roman" pitchFamily="18" charset="0"/>
                <a:cs typeface="Times New Roman" pitchFamily="18" charset="0"/>
              </a:rPr>
              <a:t>f</a:t>
            </a:r>
            <a:r>
              <a:rPr lang="en-US" altLang="ja-JP" sz="3200" dirty="0" smtClean="0">
                <a:latin typeface="Times New Roman" pitchFamily="18" charset="0"/>
                <a:cs typeface="Times New Roman" pitchFamily="18" charset="0"/>
              </a:rPr>
              <a:t>(</a:t>
            </a:r>
            <a:r>
              <a:rPr lang="en-US" altLang="ja-JP" sz="3200" b="1" i="1" dirty="0" smtClean="0">
                <a:latin typeface="Times New Roman" pitchFamily="18" charset="0"/>
                <a:cs typeface="Times New Roman" pitchFamily="18" charset="0"/>
              </a:rPr>
              <a:t>ω</a:t>
            </a:r>
            <a:r>
              <a:rPr lang="en-US" altLang="ja-JP" sz="3200" dirty="0" smtClean="0">
                <a:latin typeface="Times New Roman" pitchFamily="18" charset="0"/>
                <a:cs typeface="Times New Roman" pitchFamily="18" charset="0"/>
              </a:rPr>
              <a:t>) be the integrand, the weighted value of the </a:t>
            </a:r>
            <a:r>
              <a:rPr lang="en-US" altLang="ja-JP" sz="3200" i="1" dirty="0" smtClean="0">
                <a:latin typeface="Times New Roman" pitchFamily="18" charset="0"/>
                <a:cs typeface="Times New Roman" pitchFamily="18" charset="0"/>
              </a:rPr>
              <a:t>i</a:t>
            </a:r>
            <a:r>
              <a:rPr lang="en-US" altLang="ja-JP" sz="3200" dirty="0" smtClean="0">
                <a:latin typeface="Times New Roman" pitchFamily="18" charset="0"/>
                <a:cs typeface="Times New Roman" pitchFamily="18" charset="0"/>
              </a:rPr>
              <a:t>th sample at the </a:t>
            </a:r>
            <a:r>
              <a:rPr lang="en-US" altLang="ja-JP" sz="3200" i="1" dirty="0" smtClean="0">
                <a:latin typeface="Times New Roman" pitchFamily="18" charset="0"/>
                <a:cs typeface="Times New Roman" pitchFamily="18" charset="0"/>
              </a:rPr>
              <a:t>j</a:t>
            </a:r>
            <a:r>
              <a:rPr lang="en-US" altLang="ja-JP" sz="3200" dirty="0" smtClean="0">
                <a:latin typeface="Times New Roman" pitchFamily="18" charset="0"/>
                <a:cs typeface="Times New Roman" pitchFamily="18" charset="0"/>
              </a:rPr>
              <a:t>th iteration is obtained as</a:t>
            </a:r>
            <a:endParaRPr lang="ja-JP" altLang="en-US" sz="3200" dirty="0">
              <a:latin typeface="Times New Roman" pitchFamily="18" charset="0"/>
              <a:cs typeface="Times New Roman" pitchFamily="18" charset="0"/>
            </a:endParaRPr>
          </a:p>
        </p:txBody>
      </p:sp>
      <p:sp>
        <p:nvSpPr>
          <p:cNvPr id="106" name="正方形/長方形 105"/>
          <p:cNvSpPr/>
          <p:nvPr/>
        </p:nvSpPr>
        <p:spPr>
          <a:xfrm>
            <a:off x="10873433" y="15914018"/>
            <a:ext cx="5373587" cy="584775"/>
          </a:xfrm>
          <a:prstGeom prst="rect">
            <a:avLst/>
          </a:prstGeom>
        </p:spPr>
        <p:txBody>
          <a:bodyPr wrap="none">
            <a:spAutoFit/>
          </a:bodyPr>
          <a:lstStyle/>
          <a:p>
            <a:r>
              <a:rPr lang="en-US" altLang="ja-JP" sz="3200" dirty="0" smtClean="0">
                <a:latin typeface="Times New Roman" pitchFamily="18" charset="0"/>
                <a:cs typeface="Times New Roman" pitchFamily="18" charset="0"/>
              </a:rPr>
              <a:t>and the integral is estimated as</a:t>
            </a:r>
            <a:endParaRPr lang="ja-JP" altLang="en-US" sz="3200" dirty="0">
              <a:latin typeface="Times New Roman" pitchFamily="18" charset="0"/>
              <a:cs typeface="Times New Roman" pitchFamily="18" charset="0"/>
            </a:endParaRPr>
          </a:p>
        </p:txBody>
      </p:sp>
      <p:pic>
        <p:nvPicPr>
          <p:cNvPr id="108" name="図 107" descr="\begin{document}&#10;\begin{align*}&#10;w_j(\boldsymbol{\omega}) = \frac{N_j p(\boldsymbol{\omega};\hat{\boldsymbol{\theta}}_j)}{\sum_{k=0}^{t}{N_k p(\boldsymbol{\omega};\hat{\boldsymbol{\theta}}_k)}},&#10;\end{align*}&#10;\end{document}"/>
          <p:cNvPicPr>
            <a:picLocks noChangeAspect="1"/>
          </p:cNvPicPr>
          <p:nvPr/>
        </p:nvPicPr>
        <p:blipFill>
          <a:blip r:embed="rId9" cstate="print"/>
          <a:stretch>
            <a:fillRect/>
          </a:stretch>
        </p:blipFill>
        <p:spPr>
          <a:xfrm>
            <a:off x="3024561" y="32331842"/>
            <a:ext cx="4655434" cy="1132583"/>
          </a:xfrm>
          <a:prstGeom prst="rect">
            <a:avLst/>
          </a:prstGeom>
        </p:spPr>
      </p:pic>
      <p:pic>
        <p:nvPicPr>
          <p:cNvPr id="109" name="図 108" descr="\begin{document}&#10;\begin{align*}&#10;\int_\Omega f(\boldsymbol{\omega}) d\boldsymbol{\omega} \approx \sum_{j=0}^{t}{\sum_{i=0}^{N_j - 1}{s_{i,j}}}.&#10;\end{align*}&#10;\end{document}"/>
          <p:cNvPicPr>
            <a:picLocks noChangeAspect="1"/>
          </p:cNvPicPr>
          <p:nvPr/>
        </p:nvPicPr>
        <p:blipFill>
          <a:blip r:embed="rId10" cstate="print"/>
          <a:stretch>
            <a:fillRect/>
          </a:stretch>
        </p:blipFill>
        <p:spPr>
          <a:xfrm>
            <a:off x="14113793" y="16562090"/>
            <a:ext cx="4430120" cy="1262655"/>
          </a:xfrm>
          <a:prstGeom prst="rect">
            <a:avLst/>
          </a:prstGeom>
        </p:spPr>
      </p:pic>
      <p:pic>
        <p:nvPicPr>
          <p:cNvPr id="112" name="図 111" descr="\begin{document}&#10;\begin{align*}&#10;\hat{\alpha}_{t+1} = -1-\frac{\sum_{j=0}^{t}\sum_{i=0}^{N_j - 1}{s_{i,j}}}{\sum_{j=0}^{t}\sum_{i=0}^{N_j - 1}{s_{i,j}\log|\boldsymbol{\omega}_{i,j} \cdot \hat{\boldsymbol{n}}_{t+1}|}}.&#10;\end{align*}&#10;\end{document}"/>
          <p:cNvPicPr>
            <a:picLocks/>
          </p:cNvPicPr>
          <p:nvPr/>
        </p:nvPicPr>
        <p:blipFill>
          <a:blip r:embed="rId11" cstate="print"/>
          <a:stretch>
            <a:fillRect/>
          </a:stretch>
        </p:blipFill>
        <p:spPr>
          <a:xfrm>
            <a:off x="22610737" y="16418074"/>
            <a:ext cx="7749537" cy="1265828"/>
          </a:xfrm>
          <a:prstGeom prst="rect">
            <a:avLst/>
          </a:prstGeom>
        </p:spPr>
      </p:pic>
      <p:cxnSp>
        <p:nvCxnSpPr>
          <p:cNvPr id="98" name="直線コネクタ 97"/>
          <p:cNvCxnSpPr/>
          <p:nvPr/>
        </p:nvCxnSpPr>
        <p:spPr>
          <a:xfrm rot="5400000">
            <a:off x="11125461" y="25095038"/>
            <a:ext cx="21098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21962666" y="24843010"/>
            <a:ext cx="10441384" cy="2554545"/>
          </a:xfrm>
          <a:prstGeom prst="rect">
            <a:avLst/>
          </a:prstGeom>
        </p:spPr>
        <p:txBody>
          <a:bodyPr wrap="square">
            <a:spAutoFit/>
          </a:bodyPr>
          <a:lstStyle/>
          <a:p>
            <a:r>
              <a:rPr lang="en-US" altLang="ja-JP" sz="3200" dirty="0" smtClean="0">
                <a:latin typeface="Times New Roman" pitchFamily="18" charset="0"/>
                <a:cs typeface="Times New Roman" pitchFamily="18" charset="0"/>
              </a:rPr>
              <a:t>The computation order of our method is </a:t>
            </a:r>
            <a:r>
              <a:rPr lang="en-US" altLang="ja-JP" sz="3200" i="1" dirty="0" smtClean="0">
                <a:latin typeface="Times New Roman" pitchFamily="18" charset="0"/>
                <a:cs typeface="Times New Roman" pitchFamily="18" charset="0"/>
              </a:rPr>
              <a:t>O</a:t>
            </a:r>
            <a:r>
              <a:rPr lang="en-US" altLang="ja-JP" sz="3200" dirty="0" smtClean="0">
                <a:latin typeface="Times New Roman" pitchFamily="18" charset="0"/>
                <a:cs typeface="Times New Roman" pitchFamily="18" charset="0"/>
              </a:rPr>
              <a:t>(</a:t>
            </a:r>
            <a:r>
              <a:rPr lang="en-US" altLang="ja-JP" sz="3200" i="1" dirty="0" smtClean="0">
                <a:latin typeface="Times New Roman" pitchFamily="18" charset="0"/>
                <a:cs typeface="Times New Roman" pitchFamily="18" charset="0"/>
              </a:rPr>
              <a:t>TM</a:t>
            </a:r>
            <a:r>
              <a:rPr lang="en-US" altLang="ja-JP" sz="3200" dirty="0" smtClean="0">
                <a:latin typeface="Times New Roman" pitchFamily="18" charset="0"/>
                <a:cs typeface="Times New Roman" pitchFamily="18" charset="0"/>
              </a:rPr>
              <a:t>), where</a:t>
            </a:r>
            <a:r>
              <a:rPr lang="ja-JP" altLang="en-US"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T</a:t>
            </a:r>
            <a:r>
              <a:rPr lang="en-US" altLang="ja-JP" sz="3200" dirty="0" smtClean="0">
                <a:latin typeface="Times New Roman" pitchFamily="18" charset="0"/>
                <a:cs typeface="Times New Roman" pitchFamily="18" charset="0"/>
              </a:rPr>
              <a:t> is the number of iterations, and </a:t>
            </a:r>
            <a:r>
              <a:rPr lang="en-US" altLang="ja-JP" sz="3200" i="1" dirty="0" smtClean="0">
                <a:latin typeface="Times New Roman" pitchFamily="18" charset="0"/>
                <a:cs typeface="Times New Roman" pitchFamily="18" charset="0"/>
              </a:rPr>
              <a:t>M</a:t>
            </a:r>
            <a:r>
              <a:rPr lang="en-US" altLang="ja-JP" sz="3200" dirty="0" smtClean="0">
                <a:latin typeface="Times New Roman" pitchFamily="18" charset="0"/>
                <a:cs typeface="Times New Roman" pitchFamily="18" charset="0"/>
              </a:rPr>
              <a:t> the total number of samples. To reduce the computation time, we are bound to use a small number of iterations. It is more efficient to use only recent samples instead of all samples generated in the past.</a:t>
            </a:r>
            <a:endParaRPr lang="ja-JP" altLang="en-US" sz="3200" dirty="0">
              <a:latin typeface="Times New Roman" pitchFamily="18" charset="0"/>
              <a:cs typeface="Times New Roman" pitchFamily="18" charset="0"/>
            </a:endParaRPr>
          </a:p>
        </p:txBody>
      </p:sp>
      <p:sp>
        <p:nvSpPr>
          <p:cNvPr id="113" name="正方形/長方形 112"/>
          <p:cNvSpPr/>
          <p:nvPr/>
        </p:nvSpPr>
        <p:spPr>
          <a:xfrm>
            <a:off x="10945441" y="22106706"/>
            <a:ext cx="10513391" cy="1107996"/>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cs typeface="Times New Roman" pitchFamily="18" charset="0"/>
              </a:rPr>
              <a:t>3. Method</a:t>
            </a:r>
          </a:p>
        </p:txBody>
      </p:sp>
      <p:sp>
        <p:nvSpPr>
          <p:cNvPr id="116" name="正方形/長方形 115"/>
          <p:cNvSpPr/>
          <p:nvPr/>
        </p:nvSpPr>
        <p:spPr>
          <a:xfrm>
            <a:off x="21890659" y="31671331"/>
            <a:ext cx="10513391" cy="830997"/>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4800" b="1" dirty="0" smtClean="0">
                <a:latin typeface="Times New Roman" pitchFamily="18" charset="0"/>
                <a:cs typeface="Times New Roman" pitchFamily="18" charset="0"/>
              </a:rPr>
              <a:t>References</a:t>
            </a:r>
          </a:p>
        </p:txBody>
      </p:sp>
      <p:sp>
        <p:nvSpPr>
          <p:cNvPr id="117" name="正方形/長方形 116"/>
          <p:cNvSpPr/>
          <p:nvPr/>
        </p:nvSpPr>
        <p:spPr>
          <a:xfrm>
            <a:off x="21818649" y="32619874"/>
            <a:ext cx="10585401" cy="3108543"/>
          </a:xfrm>
          <a:prstGeom prst="rect">
            <a:avLst/>
          </a:prstGeom>
        </p:spPr>
        <p:txBody>
          <a:bodyPr wrap="square">
            <a:spAutoFit/>
          </a:bodyPr>
          <a:lstStyle/>
          <a:p>
            <a:r>
              <a:rPr lang="en-US" altLang="ja-JP" sz="2800" dirty="0" smtClean="0">
                <a:latin typeface="Times New Roman" pitchFamily="18" charset="0"/>
                <a:cs typeface="Times New Roman" pitchFamily="18" charset="0"/>
              </a:rPr>
              <a:t>CORNUET, J.-M., MARIN, J.-M., MIRA, A., AND ROBERT, C. 2009.</a:t>
            </a:r>
          </a:p>
          <a:p>
            <a:r>
              <a:rPr lang="en-US" altLang="ja-JP" sz="2800" dirty="0" smtClean="0">
                <a:latin typeface="Times New Roman" pitchFamily="18" charset="0"/>
                <a:cs typeface="Times New Roman" pitchFamily="18" charset="0"/>
              </a:rPr>
              <a:t>    Adaptive multiple importance sampling. Tech. rep., arXiv:0907.1254.</a:t>
            </a:r>
          </a:p>
          <a:p>
            <a:r>
              <a:rPr lang="en-US" altLang="ja-JP" sz="2800" dirty="0" smtClean="0">
                <a:latin typeface="Times New Roman" pitchFamily="18" charset="0"/>
                <a:cs typeface="Times New Roman" pitchFamily="18" charset="0"/>
              </a:rPr>
              <a:t>LAFORTUNE, E. P., AND WILLEMS, Y. D. 1994. Using the modified</a:t>
            </a:r>
          </a:p>
          <a:p>
            <a:r>
              <a:rPr lang="en-US" altLang="ja-JP" sz="2800" dirty="0" smtClean="0">
                <a:latin typeface="Times New Roman" pitchFamily="18" charset="0"/>
                <a:cs typeface="Times New Roman" pitchFamily="18" charset="0"/>
              </a:rPr>
              <a:t>    phong reflectance model for physically based rendering. Tech. rep.,</a:t>
            </a:r>
          </a:p>
          <a:p>
            <a:r>
              <a:rPr lang="en-US" altLang="ja-JP" sz="2800" dirty="0" smtClean="0">
                <a:latin typeface="Times New Roman" pitchFamily="18" charset="0"/>
                <a:cs typeface="Times New Roman" pitchFamily="18" charset="0"/>
              </a:rPr>
              <a:t>    Report CW197, Department of Computer Science, K.U.Leuven.</a:t>
            </a:r>
          </a:p>
          <a:p>
            <a:r>
              <a:rPr lang="en-US" altLang="ja-JP" sz="2800" dirty="0" smtClean="0">
                <a:latin typeface="Times New Roman" pitchFamily="18" charset="0"/>
                <a:cs typeface="Times New Roman" pitchFamily="18" charset="0"/>
              </a:rPr>
              <a:t>VEACH, E. 1997. Robust Monte Carlo Methods for Light Transport</a:t>
            </a:r>
          </a:p>
          <a:p>
            <a:r>
              <a:rPr lang="en-US" altLang="ja-JP" sz="2800" dirty="0" smtClean="0">
                <a:latin typeface="Times New Roman" pitchFamily="18" charset="0"/>
                <a:cs typeface="Times New Roman" pitchFamily="18" charset="0"/>
              </a:rPr>
              <a:t>   Simulation. PhD thesis, Stanford University.</a:t>
            </a:r>
            <a:endParaRPr lang="ja-JP" altLang="en-US" sz="2800" dirty="0">
              <a:latin typeface="Times New Roman" pitchFamily="18" charset="0"/>
              <a:cs typeface="Times New Roman" pitchFamily="18" charset="0"/>
            </a:endParaRPr>
          </a:p>
        </p:txBody>
      </p:sp>
      <p:sp>
        <p:nvSpPr>
          <p:cNvPr id="155" name="テキスト ボックス 154"/>
          <p:cNvSpPr txBox="1"/>
          <p:nvPr/>
        </p:nvSpPr>
        <p:spPr>
          <a:xfrm>
            <a:off x="504281" y="25059034"/>
            <a:ext cx="9649072" cy="1569660"/>
          </a:xfrm>
          <a:prstGeom prst="rect">
            <a:avLst/>
          </a:prstGeom>
          <a:noFill/>
        </p:spPr>
        <p:txBody>
          <a:bodyPr wrap="square" rtlCol="0">
            <a:spAutoFit/>
          </a:bodyPr>
          <a:lstStyle/>
          <a:p>
            <a:r>
              <a:rPr kumimoji="1" lang="en-US" altLang="ja-JP" sz="3200" b="1" dirty="0" smtClean="0">
                <a:latin typeface="Times New Roman" pitchFamily="18" charset="0"/>
                <a:cs typeface="Times New Roman" pitchFamily="18" charset="0"/>
              </a:rPr>
              <a:t>Figure 3</a:t>
            </a:r>
            <a:r>
              <a:rPr kumimoji="1"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The sampling strategy </a:t>
            </a:r>
            <a:r>
              <a:rPr kumimoji="1" lang="en-US" altLang="ja-JP" sz="3200" i="1" dirty="0" smtClean="0">
                <a:latin typeface="Times New Roman" pitchFamily="18" charset="0"/>
                <a:cs typeface="Times New Roman" pitchFamily="18" charset="0"/>
              </a:rPr>
              <a:t>of classic final gathering is using only reflectance model. It fails in the case of a scene contains a highly intense spot of light.</a:t>
            </a:r>
            <a:endParaRPr kumimoji="1" lang="ja-JP" altLang="en-US" sz="3200" i="1" dirty="0">
              <a:latin typeface="Times New Roman" pitchFamily="18" charset="0"/>
              <a:cs typeface="Times New Roman" pitchFamily="18" charset="0"/>
            </a:endParaRPr>
          </a:p>
        </p:txBody>
      </p:sp>
      <p:grpSp>
        <p:nvGrpSpPr>
          <p:cNvPr id="160" name="グループ化 159"/>
          <p:cNvGrpSpPr/>
          <p:nvPr/>
        </p:nvGrpSpPr>
        <p:grpSpPr>
          <a:xfrm>
            <a:off x="2376489" y="20018474"/>
            <a:ext cx="7329306" cy="5040560"/>
            <a:chOff x="2088457" y="20234498"/>
            <a:chExt cx="7329306" cy="5040560"/>
          </a:xfrm>
        </p:grpSpPr>
        <p:pic>
          <p:nvPicPr>
            <p:cNvPr id="1026" name="Picture 2" descr="D:\toku\doc\amis\101011\cornell_box3_1.png"/>
            <p:cNvPicPr>
              <a:picLocks noChangeAspect="1" noChangeArrowheads="1"/>
            </p:cNvPicPr>
            <p:nvPr/>
          </p:nvPicPr>
          <p:blipFill>
            <a:blip r:embed="rId12" cstate="print"/>
            <a:srcRect/>
            <a:stretch>
              <a:fillRect/>
            </a:stretch>
          </p:blipFill>
          <p:spPr bwMode="auto">
            <a:xfrm>
              <a:off x="2952553" y="21098594"/>
              <a:ext cx="4176464" cy="4176464"/>
            </a:xfrm>
            <a:prstGeom prst="rect">
              <a:avLst/>
            </a:prstGeom>
            <a:noFill/>
          </p:spPr>
        </p:pic>
        <p:grpSp>
          <p:nvGrpSpPr>
            <p:cNvPr id="114" name="グループ化 113"/>
            <p:cNvGrpSpPr/>
            <p:nvPr/>
          </p:nvGrpSpPr>
          <p:grpSpPr>
            <a:xfrm>
              <a:off x="2088457" y="23186826"/>
              <a:ext cx="216024" cy="144016"/>
              <a:chOff x="1115616" y="4869160"/>
              <a:chExt cx="216024" cy="144016"/>
            </a:xfrm>
          </p:grpSpPr>
          <p:cxnSp>
            <p:nvCxnSpPr>
              <p:cNvPr id="101" name="直線コネクタ 100"/>
              <p:cNvCxnSpPr/>
              <p:nvPr/>
            </p:nvCxnSpPr>
            <p:spPr>
              <a:xfrm flipV="1">
                <a:off x="1115616" y="4869160"/>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1115616" y="4941168"/>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円/楕円 109"/>
              <p:cNvSpPr/>
              <p:nvPr/>
            </p:nvSpPr>
            <p:spPr>
              <a:xfrm>
                <a:off x="1259632" y="4869160"/>
                <a:ext cx="45719"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9" name="直線矢印コネクタ 118"/>
            <p:cNvCxnSpPr/>
            <p:nvPr/>
          </p:nvCxnSpPr>
          <p:spPr>
            <a:xfrm flipV="1">
              <a:off x="4968777" y="24771002"/>
              <a:ext cx="1944216" cy="28803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rot="5400000" flipH="1" flipV="1">
              <a:off x="4248697" y="22610762"/>
              <a:ext cx="3168352" cy="172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4968777" y="23330842"/>
              <a:ext cx="1872208" cy="172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rot="5400000" flipH="1" flipV="1">
              <a:off x="3348597" y="23078814"/>
              <a:ext cx="3600400"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rot="16200000" flipV="1">
              <a:off x="2628517" y="22718774"/>
              <a:ext cx="2952328" cy="172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rot="10800000">
              <a:off x="3168577" y="24482970"/>
              <a:ext cx="1800200" cy="5760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2376489" y="23258834"/>
              <a:ext cx="2592288" cy="180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正方形/長方形 156"/>
            <p:cNvSpPr/>
            <p:nvPr/>
          </p:nvSpPr>
          <p:spPr>
            <a:xfrm>
              <a:off x="5688857" y="20234498"/>
              <a:ext cx="3728906" cy="461665"/>
            </a:xfrm>
            <a:prstGeom prst="rect">
              <a:avLst/>
            </a:prstGeom>
          </p:spPr>
          <p:txBody>
            <a:bodyPr wrap="none">
              <a:spAutoFit/>
            </a:bodyPr>
            <a:lstStyle/>
            <a:p>
              <a:r>
                <a:rPr lang="en-US" altLang="ja-JP" sz="2400" dirty="0" smtClean="0">
                  <a:latin typeface="Arial Unicode MS" pitchFamily="50" charset="-128"/>
                  <a:ea typeface="Arial Unicode MS" pitchFamily="50" charset="-128"/>
                  <a:cs typeface="Arial Unicode MS" pitchFamily="50" charset="-128"/>
                </a:rPr>
                <a:t>highly intense spot of light</a:t>
              </a:r>
              <a:endParaRPr lang="ja-JP" altLang="en-US" sz="2400" dirty="0">
                <a:latin typeface="Arial Unicode MS" pitchFamily="50" charset="-128"/>
                <a:ea typeface="Arial Unicode MS" pitchFamily="50" charset="-128"/>
                <a:cs typeface="Arial Unicode MS" pitchFamily="50" charset="-128"/>
              </a:endParaRPr>
            </a:p>
          </p:txBody>
        </p:sp>
        <p:cxnSp>
          <p:nvCxnSpPr>
            <p:cNvPr id="159" name="直線コネクタ 158"/>
            <p:cNvCxnSpPr>
              <a:stCxn id="157" idx="1"/>
            </p:cNvCxnSpPr>
            <p:nvPr/>
          </p:nvCxnSpPr>
          <p:spPr>
            <a:xfrm rot="10800000" flipV="1">
              <a:off x="5040785" y="20465330"/>
              <a:ext cx="648072" cy="9933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p:cNvGrpSpPr/>
          <p:nvPr/>
        </p:nvGrpSpPr>
        <p:grpSpPr>
          <a:xfrm>
            <a:off x="14041785" y="18434298"/>
            <a:ext cx="4392488" cy="2549896"/>
            <a:chOff x="14041785" y="20090483"/>
            <a:chExt cx="4392488" cy="2549896"/>
          </a:xfrm>
        </p:grpSpPr>
        <p:sp>
          <p:nvSpPr>
            <p:cNvPr id="129" name="テキスト ボックス 128"/>
            <p:cNvSpPr txBox="1"/>
            <p:nvPr/>
          </p:nvSpPr>
          <p:spPr>
            <a:xfrm>
              <a:off x="14041785" y="21530642"/>
              <a:ext cx="4392488" cy="461665"/>
            </a:xfrm>
            <a:prstGeom prst="rect">
              <a:avLst/>
            </a:prstGeom>
            <a:noFill/>
            <a:ln w="12700">
              <a:solidFill>
                <a:schemeClr val="accent1"/>
              </a:solidFill>
            </a:ln>
          </p:spPr>
          <p:txBody>
            <a:bodyPr wrap="square" rtlCol="0">
              <a:spAutoFit/>
            </a:bodyPr>
            <a:lstStyle/>
            <a:p>
              <a:pPr algn="ctr"/>
              <a:r>
                <a:rPr kumimoji="1" lang="en-US" altLang="ja-JP" sz="2400" dirty="0" smtClean="0">
                  <a:latin typeface="Arial Unicode MS" pitchFamily="50" charset="-128"/>
                  <a:ea typeface="Arial Unicode MS" pitchFamily="50" charset="-128"/>
                  <a:cs typeface="Arial Unicode MS" pitchFamily="50" charset="-128"/>
                </a:rPr>
                <a:t>recompute weighting functions</a:t>
              </a:r>
              <a:endParaRPr kumimoji="1" lang="ja-JP" altLang="en-US" sz="2400" dirty="0">
                <a:latin typeface="Arial Unicode MS" pitchFamily="50" charset="-128"/>
                <a:ea typeface="Arial Unicode MS" pitchFamily="50" charset="-128"/>
                <a:cs typeface="Arial Unicode MS" pitchFamily="50" charset="-128"/>
              </a:endParaRPr>
            </a:p>
          </p:txBody>
        </p:sp>
        <p:sp>
          <p:nvSpPr>
            <p:cNvPr id="131" name="テキスト ボックス 130"/>
            <p:cNvSpPr txBox="1"/>
            <p:nvPr/>
          </p:nvSpPr>
          <p:spPr>
            <a:xfrm>
              <a:off x="14041785" y="22178714"/>
              <a:ext cx="4392488" cy="461665"/>
            </a:xfrm>
            <a:prstGeom prst="rect">
              <a:avLst/>
            </a:prstGeom>
            <a:noFill/>
            <a:ln w="12700">
              <a:solidFill>
                <a:schemeClr val="accent1"/>
              </a:solidFill>
            </a:ln>
          </p:spPr>
          <p:txBody>
            <a:bodyPr wrap="square" rtlCol="0">
              <a:spAutoFit/>
            </a:bodyPr>
            <a:lstStyle/>
            <a:p>
              <a:pPr algn="ctr"/>
              <a:r>
                <a:rPr kumimoji="1" lang="en-US" altLang="ja-JP" sz="2400" dirty="0" smtClean="0">
                  <a:latin typeface="Arial Unicode MS" pitchFamily="50" charset="-128"/>
                  <a:ea typeface="Arial Unicode MS" pitchFamily="50" charset="-128"/>
                  <a:cs typeface="Arial Unicode MS" pitchFamily="50" charset="-128"/>
                </a:rPr>
                <a:t>update PDF</a:t>
              </a:r>
              <a:endParaRPr kumimoji="1" lang="ja-JP" altLang="en-US" sz="2400" dirty="0">
                <a:latin typeface="Arial Unicode MS" pitchFamily="50" charset="-128"/>
                <a:ea typeface="Arial Unicode MS" pitchFamily="50" charset="-128"/>
                <a:cs typeface="Arial Unicode MS" pitchFamily="50" charset="-128"/>
              </a:endParaRPr>
            </a:p>
          </p:txBody>
        </p:sp>
        <p:sp>
          <p:nvSpPr>
            <p:cNvPr id="132" name="テキスト ボックス 131"/>
            <p:cNvSpPr txBox="1"/>
            <p:nvPr/>
          </p:nvSpPr>
          <p:spPr>
            <a:xfrm>
              <a:off x="14041785" y="20810562"/>
              <a:ext cx="4392488" cy="461665"/>
            </a:xfrm>
            <a:prstGeom prst="rect">
              <a:avLst/>
            </a:prstGeom>
            <a:noFill/>
            <a:ln w="12700">
              <a:solidFill>
                <a:schemeClr val="accent1"/>
              </a:solidFill>
            </a:ln>
          </p:spPr>
          <p:txBody>
            <a:bodyPr wrap="square" rtlCol="0">
              <a:spAutoFit/>
            </a:bodyPr>
            <a:lstStyle/>
            <a:p>
              <a:pPr algn="ctr"/>
              <a:r>
                <a:rPr kumimoji="1" lang="en-US" altLang="ja-JP" sz="2400" dirty="0" smtClean="0">
                  <a:latin typeface="Arial Unicode MS" pitchFamily="50" charset="-128"/>
                  <a:ea typeface="Arial Unicode MS" pitchFamily="50" charset="-128"/>
                  <a:cs typeface="Arial Unicode MS" pitchFamily="50" charset="-128"/>
                </a:rPr>
                <a:t>sample</a:t>
              </a:r>
              <a:endParaRPr kumimoji="1" lang="ja-JP" altLang="en-US" sz="2400" dirty="0">
                <a:latin typeface="Arial Unicode MS" pitchFamily="50" charset="-128"/>
                <a:ea typeface="Arial Unicode MS" pitchFamily="50" charset="-128"/>
                <a:cs typeface="Arial Unicode MS" pitchFamily="50" charset="-128"/>
              </a:endParaRPr>
            </a:p>
          </p:txBody>
        </p:sp>
        <p:cxnSp>
          <p:nvCxnSpPr>
            <p:cNvPr id="133" name="直線矢印コネクタ 132"/>
            <p:cNvCxnSpPr>
              <a:stCxn id="132" idx="2"/>
              <a:endCxn id="129" idx="0"/>
            </p:cNvCxnSpPr>
            <p:nvPr/>
          </p:nvCxnSpPr>
          <p:spPr>
            <a:xfrm rot="5400000">
              <a:off x="16108822" y="21401434"/>
              <a:ext cx="258415" cy="15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129" idx="2"/>
              <a:endCxn id="131" idx="0"/>
            </p:cNvCxnSpPr>
            <p:nvPr/>
          </p:nvCxnSpPr>
          <p:spPr>
            <a:xfrm rot="5400000">
              <a:off x="16144826" y="22085510"/>
              <a:ext cx="186407" cy="15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図形 134"/>
            <p:cNvCxnSpPr>
              <a:stCxn id="131" idx="2"/>
              <a:endCxn id="132" idx="1"/>
            </p:cNvCxnSpPr>
            <p:nvPr/>
          </p:nvCxnSpPr>
          <p:spPr>
            <a:xfrm rot="5400000" flipH="1">
              <a:off x="14340415" y="20742765"/>
              <a:ext cx="1598984" cy="2196244"/>
            </a:xfrm>
            <a:prstGeom prst="bentConnector4">
              <a:avLst>
                <a:gd name="adj1" fmla="val -14297"/>
                <a:gd name="adj2" fmla="val 110409"/>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14041785" y="20090483"/>
              <a:ext cx="4392488" cy="461665"/>
            </a:xfrm>
            <a:prstGeom prst="rect">
              <a:avLst/>
            </a:prstGeom>
            <a:noFill/>
            <a:ln w="12700">
              <a:solidFill>
                <a:schemeClr val="accent1"/>
              </a:solidFill>
            </a:ln>
          </p:spPr>
          <p:txBody>
            <a:bodyPr wrap="square" rtlCol="0">
              <a:spAutoFit/>
            </a:bodyPr>
            <a:lstStyle/>
            <a:p>
              <a:pPr algn="ctr"/>
              <a:r>
                <a:rPr lang="en-US" altLang="ja-JP" sz="2400" dirty="0">
                  <a:latin typeface="Arial Unicode MS" pitchFamily="50" charset="-128"/>
                  <a:ea typeface="Arial Unicode MS" pitchFamily="50" charset="-128"/>
                  <a:cs typeface="Arial Unicode MS" pitchFamily="50" charset="-128"/>
                </a:rPr>
                <a:t>i</a:t>
              </a:r>
              <a:r>
                <a:rPr kumimoji="1" lang="en-US" altLang="ja-JP" sz="2400" dirty="0" smtClean="0">
                  <a:latin typeface="Arial Unicode MS" pitchFamily="50" charset="-128"/>
                  <a:ea typeface="Arial Unicode MS" pitchFamily="50" charset="-128"/>
                  <a:cs typeface="Arial Unicode MS" pitchFamily="50" charset="-128"/>
                </a:rPr>
                <a:t>nitialize PDF</a:t>
              </a:r>
              <a:endParaRPr kumimoji="1" lang="ja-JP" altLang="en-US" sz="2400" dirty="0">
                <a:latin typeface="Arial Unicode MS" pitchFamily="50" charset="-128"/>
                <a:ea typeface="Arial Unicode MS" pitchFamily="50" charset="-128"/>
                <a:cs typeface="Arial Unicode MS" pitchFamily="50" charset="-128"/>
              </a:endParaRPr>
            </a:p>
          </p:txBody>
        </p:sp>
        <p:cxnSp>
          <p:nvCxnSpPr>
            <p:cNvPr id="138" name="直線矢印コネクタ 137"/>
            <p:cNvCxnSpPr>
              <a:stCxn id="137" idx="2"/>
              <a:endCxn id="132" idx="0"/>
            </p:cNvCxnSpPr>
            <p:nvPr/>
          </p:nvCxnSpPr>
          <p:spPr>
            <a:xfrm rot="5400000">
              <a:off x="16108822" y="20681355"/>
              <a:ext cx="258414" cy="1588"/>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
        <p:nvSpPr>
          <p:cNvPr id="147" name="テキスト ボックス 146"/>
          <p:cNvSpPr txBox="1"/>
          <p:nvPr/>
        </p:nvSpPr>
        <p:spPr>
          <a:xfrm>
            <a:off x="14185801" y="21386626"/>
            <a:ext cx="4464496" cy="584775"/>
          </a:xfrm>
          <a:prstGeom prst="rect">
            <a:avLst/>
          </a:prstGeom>
          <a:noFill/>
        </p:spPr>
        <p:txBody>
          <a:bodyPr wrap="square" rtlCol="0">
            <a:spAutoFit/>
          </a:bodyPr>
          <a:lstStyle/>
          <a:p>
            <a:r>
              <a:rPr kumimoji="1" lang="en-US" altLang="ja-JP" sz="3200" b="1" dirty="0" smtClean="0">
                <a:latin typeface="Times New Roman" pitchFamily="18" charset="0"/>
                <a:cs typeface="Times New Roman" pitchFamily="18" charset="0"/>
              </a:rPr>
              <a:t>Figure 4</a:t>
            </a:r>
            <a:r>
              <a:rPr kumimoji="1" lang="en-US" altLang="ja-JP" sz="3200" dirty="0" smtClean="0">
                <a:latin typeface="Times New Roman" pitchFamily="18" charset="0"/>
                <a:cs typeface="Times New Roman" pitchFamily="18" charset="0"/>
              </a:rPr>
              <a:t>: </a:t>
            </a:r>
            <a:r>
              <a:rPr kumimoji="1" lang="en-US" altLang="ja-JP" sz="3200" i="1" dirty="0" smtClean="0">
                <a:latin typeface="Times New Roman" pitchFamily="18" charset="0"/>
                <a:cs typeface="Times New Roman" pitchFamily="18" charset="0"/>
              </a:rPr>
              <a:t>AMIS pipeline.</a:t>
            </a:r>
            <a:endParaRPr kumimoji="1" lang="ja-JP" altLang="en-US" sz="3200" i="1" dirty="0">
              <a:latin typeface="Times New Roman" pitchFamily="18" charset="0"/>
              <a:cs typeface="Times New Roman" pitchFamily="18" charset="0"/>
            </a:endParaRPr>
          </a:p>
        </p:txBody>
      </p:sp>
      <p:grpSp>
        <p:nvGrpSpPr>
          <p:cNvPr id="144" name="グループ化 143"/>
          <p:cNvGrpSpPr/>
          <p:nvPr/>
        </p:nvGrpSpPr>
        <p:grpSpPr>
          <a:xfrm>
            <a:off x="11377489" y="31323730"/>
            <a:ext cx="9829092" cy="3197969"/>
            <a:chOff x="11377489" y="31323730"/>
            <a:chExt cx="9829092" cy="3197969"/>
          </a:xfrm>
        </p:grpSpPr>
        <p:grpSp>
          <p:nvGrpSpPr>
            <p:cNvPr id="97" name="グループ化 96"/>
            <p:cNvGrpSpPr/>
            <p:nvPr/>
          </p:nvGrpSpPr>
          <p:grpSpPr>
            <a:xfrm>
              <a:off x="11377489" y="31323730"/>
              <a:ext cx="9829092" cy="2808312"/>
              <a:chOff x="17642185" y="18938354"/>
              <a:chExt cx="8568952" cy="2448272"/>
            </a:xfrm>
          </p:grpSpPr>
          <p:sp>
            <p:nvSpPr>
              <p:cNvPr id="60" name="正方形/長方形 59"/>
              <p:cNvSpPr/>
              <p:nvPr/>
            </p:nvSpPr>
            <p:spPr>
              <a:xfrm>
                <a:off x="17642185" y="18938354"/>
                <a:ext cx="403244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p:cNvSpPr/>
              <p:nvPr/>
            </p:nvSpPr>
            <p:spPr>
              <a:xfrm>
                <a:off x="17642185" y="18938354"/>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p:cNvSpPr/>
              <p:nvPr/>
            </p:nvSpPr>
            <p:spPr>
              <a:xfrm>
                <a:off x="17642185" y="21242610"/>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正方形/長方形 62"/>
              <p:cNvSpPr/>
              <p:nvPr/>
            </p:nvSpPr>
            <p:spPr>
              <a:xfrm>
                <a:off x="21530617" y="19010362"/>
                <a:ext cx="144016" cy="2304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4" name="直線コネクタ 63"/>
              <p:cNvCxnSpPr/>
              <p:nvPr/>
            </p:nvCxnSpPr>
            <p:spPr>
              <a:xfrm flipV="1">
                <a:off x="17714193" y="19946466"/>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7714193" y="20018474"/>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円/楕円 65"/>
              <p:cNvSpPr/>
              <p:nvPr/>
            </p:nvSpPr>
            <p:spPr>
              <a:xfrm>
                <a:off x="17858209" y="19946466"/>
                <a:ext cx="45719"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22178689" y="18938354"/>
                <a:ext cx="403244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p:cNvSpPr/>
              <p:nvPr/>
            </p:nvSpPr>
            <p:spPr>
              <a:xfrm>
                <a:off x="22178689" y="18938354"/>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p:cNvSpPr/>
              <p:nvPr/>
            </p:nvSpPr>
            <p:spPr>
              <a:xfrm>
                <a:off x="22178689" y="21242610"/>
                <a:ext cx="4032448"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p:cNvSpPr/>
              <p:nvPr/>
            </p:nvSpPr>
            <p:spPr>
              <a:xfrm>
                <a:off x="26067121" y="19010362"/>
                <a:ext cx="144016" cy="2304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 name="直線コネクタ 70"/>
              <p:cNvCxnSpPr/>
              <p:nvPr/>
            </p:nvCxnSpPr>
            <p:spPr>
              <a:xfrm flipV="1">
                <a:off x="22250697" y="19946466"/>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2250697" y="20018474"/>
                <a:ext cx="21602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a:off x="22394713" y="19946466"/>
                <a:ext cx="45719"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4" name="直線矢印コネクタ 73"/>
              <p:cNvCxnSpPr/>
              <p:nvPr/>
            </p:nvCxnSpPr>
            <p:spPr>
              <a:xfrm flipV="1">
                <a:off x="24338929" y="20450522"/>
                <a:ext cx="1728192" cy="792088"/>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rot="5400000" flipH="1" flipV="1">
                <a:off x="24338929" y="19514418"/>
                <a:ext cx="1728192" cy="1728192"/>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太陽 75"/>
              <p:cNvSpPr/>
              <p:nvPr/>
            </p:nvSpPr>
            <p:spPr>
              <a:xfrm>
                <a:off x="24842985" y="18938354"/>
                <a:ext cx="810090" cy="720080"/>
              </a:xfrm>
              <a:prstGeom prst="sun">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7" name="直線矢印コネクタ 76"/>
              <p:cNvCxnSpPr/>
              <p:nvPr/>
            </p:nvCxnSpPr>
            <p:spPr>
              <a:xfrm rot="5400000" flipH="1" flipV="1">
                <a:off x="23582845" y="19838454"/>
                <a:ext cx="2160240" cy="648072"/>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rot="16200000" flipV="1">
                <a:off x="23078789" y="19982470"/>
                <a:ext cx="2160240" cy="360040"/>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rot="16200000" flipV="1">
                <a:off x="22430717" y="19334398"/>
                <a:ext cx="2160240" cy="1656184"/>
              </a:xfrm>
              <a:prstGeom prst="straightConnector1">
                <a:avLst/>
              </a:prstGeom>
              <a:ln w="12700">
                <a:solidFill>
                  <a:schemeClr val="accent2">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rot="10800000">
                <a:off x="22178689" y="20522530"/>
                <a:ext cx="2160240" cy="720080"/>
              </a:xfrm>
              <a:prstGeom prst="straightConnector1">
                <a:avLst/>
              </a:prstGeom>
              <a:ln w="12700">
                <a:solidFill>
                  <a:schemeClr val="accent2">
                    <a:alpha val="3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円/楕円 80"/>
              <p:cNvSpPr/>
              <p:nvPr/>
            </p:nvSpPr>
            <p:spPr>
              <a:xfrm>
                <a:off x="19514393" y="20738554"/>
                <a:ext cx="504056" cy="504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2" name="直線矢印コネクタ 81"/>
              <p:cNvCxnSpPr/>
              <p:nvPr/>
            </p:nvCxnSpPr>
            <p:spPr>
              <a:xfrm flipV="1">
                <a:off x="19802425" y="20450522"/>
                <a:ext cx="1728192" cy="79208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rot="5400000" flipH="1" flipV="1">
                <a:off x="19802425" y="19514418"/>
                <a:ext cx="1728192" cy="1728192"/>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rot="16200000" flipV="1">
                <a:off x="18542285" y="19982470"/>
                <a:ext cx="2160240" cy="36004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rot="16200000" flipV="1">
                <a:off x="17894213" y="19334398"/>
                <a:ext cx="2160240" cy="1656184"/>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rot="10800000">
                <a:off x="17642185" y="20522530"/>
                <a:ext cx="2160240" cy="720080"/>
              </a:xfrm>
              <a:prstGeom prst="straightConnector1">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17930217" y="20018474"/>
                <a:ext cx="1872208" cy="12241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円/楕円 87"/>
              <p:cNvSpPr/>
              <p:nvPr/>
            </p:nvSpPr>
            <p:spPr>
              <a:xfrm rot="1466299">
                <a:off x="24360755" y="20399387"/>
                <a:ext cx="288032" cy="8640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9" name="直線矢印コネクタ 88"/>
              <p:cNvCxnSpPr/>
              <p:nvPr/>
            </p:nvCxnSpPr>
            <p:spPr>
              <a:xfrm>
                <a:off x="22466721" y="20018474"/>
                <a:ext cx="1872208" cy="12241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rot="5400000" flipH="1" flipV="1">
                <a:off x="23690857" y="19730442"/>
                <a:ext cx="2160240" cy="86409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rot="5400000" flipH="1" flipV="1">
                <a:off x="23834873" y="19586426"/>
                <a:ext cx="2160240" cy="115212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rot="5400000" flipH="1" flipV="1">
                <a:off x="24194913" y="19370402"/>
                <a:ext cx="2016224" cy="172819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rot="5400000" flipH="1" flipV="1">
                <a:off x="23330817" y="20090482"/>
                <a:ext cx="2160240" cy="14401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4" name="右矢印 93"/>
              <p:cNvSpPr/>
              <p:nvPr/>
            </p:nvSpPr>
            <p:spPr>
              <a:xfrm>
                <a:off x="21746641" y="20018474"/>
                <a:ext cx="360040" cy="432048"/>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太陽 94"/>
              <p:cNvSpPr/>
              <p:nvPr/>
            </p:nvSpPr>
            <p:spPr>
              <a:xfrm>
                <a:off x="20234473" y="18938354"/>
                <a:ext cx="810090" cy="720080"/>
              </a:xfrm>
              <a:prstGeom prst="sun">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6" name="直線矢印コネクタ 95"/>
              <p:cNvCxnSpPr/>
              <p:nvPr/>
            </p:nvCxnSpPr>
            <p:spPr>
              <a:xfrm rot="5400000" flipH="1" flipV="1">
                <a:off x="19046341" y="19838454"/>
                <a:ext cx="2160240" cy="64807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1" name="正方形/長方形 160"/>
            <p:cNvSpPr/>
            <p:nvPr/>
          </p:nvSpPr>
          <p:spPr>
            <a:xfrm>
              <a:off x="12673633" y="34060034"/>
              <a:ext cx="1861407" cy="461665"/>
            </a:xfrm>
            <a:prstGeom prst="rect">
              <a:avLst/>
            </a:prstGeom>
          </p:spPr>
          <p:txBody>
            <a:bodyPr wrap="none">
              <a:spAutoFit/>
            </a:bodyPr>
            <a:lstStyle/>
            <a:p>
              <a:r>
                <a:rPr lang="en-US" altLang="ja-JP" sz="2400" dirty="0" smtClean="0">
                  <a:latin typeface="Arial Unicode MS" pitchFamily="50" charset="-128"/>
                  <a:ea typeface="Arial Unicode MS" pitchFamily="50" charset="-128"/>
                  <a:cs typeface="Arial Unicode MS" pitchFamily="50" charset="-128"/>
                </a:rPr>
                <a:t>first iteration</a:t>
              </a:r>
              <a:endParaRPr lang="ja-JP" altLang="en-US" sz="2400" dirty="0">
                <a:latin typeface="Arial Unicode MS" pitchFamily="50" charset="-128"/>
                <a:ea typeface="Arial Unicode MS" pitchFamily="50" charset="-128"/>
                <a:cs typeface="Arial Unicode MS" pitchFamily="50" charset="-128"/>
              </a:endParaRPr>
            </a:p>
          </p:txBody>
        </p:sp>
        <p:sp>
          <p:nvSpPr>
            <p:cNvPr id="162" name="正方形/長方形 161"/>
            <p:cNvSpPr/>
            <p:nvPr/>
          </p:nvSpPr>
          <p:spPr>
            <a:xfrm>
              <a:off x="17930217" y="34060034"/>
              <a:ext cx="1947969" cy="461665"/>
            </a:xfrm>
            <a:prstGeom prst="rect">
              <a:avLst/>
            </a:prstGeom>
          </p:spPr>
          <p:txBody>
            <a:bodyPr wrap="none">
              <a:spAutoFit/>
            </a:bodyPr>
            <a:lstStyle/>
            <a:p>
              <a:r>
                <a:rPr lang="en-US" altLang="ja-JP" sz="2400" dirty="0" smtClean="0">
                  <a:latin typeface="Arial Unicode MS" pitchFamily="50" charset="-128"/>
                  <a:ea typeface="Arial Unicode MS" pitchFamily="50" charset="-128"/>
                  <a:cs typeface="Arial Unicode MS" pitchFamily="50" charset="-128"/>
                </a:rPr>
                <a:t>next iteration</a:t>
              </a:r>
              <a:endParaRPr lang="ja-JP" altLang="en-US" sz="2400" dirty="0">
                <a:latin typeface="Arial Unicode MS" pitchFamily="50" charset="-128"/>
                <a:ea typeface="Arial Unicode MS" pitchFamily="50" charset="-128"/>
                <a:cs typeface="Arial Unicode MS" pitchFamily="50" charset="-128"/>
              </a:endParaRPr>
            </a:p>
          </p:txBody>
        </p:sp>
      </p:grpSp>
      <p:sp>
        <p:nvSpPr>
          <p:cNvPr id="100" name="テキスト ボックス 99"/>
          <p:cNvSpPr txBox="1"/>
          <p:nvPr/>
        </p:nvSpPr>
        <p:spPr>
          <a:xfrm>
            <a:off x="12313593" y="34564090"/>
            <a:ext cx="7704856" cy="1077218"/>
          </a:xfrm>
          <a:prstGeom prst="rect">
            <a:avLst/>
          </a:prstGeom>
          <a:noFill/>
        </p:spPr>
        <p:txBody>
          <a:bodyPr wrap="square" rtlCol="0">
            <a:spAutoFit/>
          </a:bodyPr>
          <a:lstStyle/>
          <a:p>
            <a:r>
              <a:rPr kumimoji="1" lang="en-US" altLang="ja-JP" sz="3200" b="1" dirty="0" smtClean="0">
                <a:latin typeface="Times New Roman" pitchFamily="18" charset="0"/>
                <a:cs typeface="Times New Roman" pitchFamily="18" charset="0"/>
              </a:rPr>
              <a:t>Figure </a:t>
            </a:r>
            <a:r>
              <a:rPr lang="en-US" altLang="ja-JP" sz="3200" b="1" dirty="0" smtClean="0">
                <a:latin typeface="Times New Roman" pitchFamily="18" charset="0"/>
                <a:cs typeface="Times New Roman" pitchFamily="18" charset="0"/>
              </a:rPr>
              <a:t>5</a:t>
            </a:r>
            <a:r>
              <a:rPr lang="en-US" altLang="ja-JP" sz="3200" dirty="0" smtClean="0">
                <a:latin typeface="Times New Roman" pitchFamily="18" charset="0"/>
                <a:cs typeface="Times New Roman" pitchFamily="18" charset="0"/>
              </a:rPr>
              <a:t>:</a:t>
            </a:r>
            <a:r>
              <a:rPr kumimoji="1" lang="en-US" altLang="ja-JP" sz="3200" dirty="0" smtClean="0">
                <a:latin typeface="Times New Roman" pitchFamily="18" charset="0"/>
                <a:cs typeface="Times New Roman" pitchFamily="18" charset="0"/>
              </a:rPr>
              <a:t> </a:t>
            </a:r>
            <a:r>
              <a:rPr kumimoji="1" lang="en-US" altLang="ja-JP" sz="3200" i="1" dirty="0" smtClean="0">
                <a:latin typeface="Times New Roman" pitchFamily="18" charset="0"/>
                <a:cs typeface="Times New Roman" pitchFamily="18" charset="0"/>
              </a:rPr>
              <a:t>Our PDF is optimized to </a:t>
            </a:r>
            <a:r>
              <a:rPr lang="en-US" altLang="ja-JP" sz="3200" i="1" dirty="0" smtClean="0">
                <a:latin typeface="Times New Roman" pitchFamily="18" charset="0"/>
                <a:cs typeface="Times New Roman" pitchFamily="18" charset="0"/>
              </a:rPr>
              <a:t>incident radiance distribution in an iterative fashion.</a:t>
            </a:r>
            <a:r>
              <a:rPr kumimoji="1" lang="en-US" altLang="ja-JP" sz="3200" i="1" dirty="0" smtClean="0">
                <a:latin typeface="Times New Roman" pitchFamily="18" charset="0"/>
                <a:cs typeface="Times New Roman" pitchFamily="18" charset="0"/>
              </a:rPr>
              <a:t> </a:t>
            </a:r>
            <a:endParaRPr kumimoji="1" lang="ja-JP" altLang="en-US" sz="3200" i="1" dirty="0">
              <a:latin typeface="Times New Roman" pitchFamily="18" charset="0"/>
              <a:cs typeface="Times New Roman" pitchFamily="18" charset="0"/>
            </a:endParaRPr>
          </a:p>
        </p:txBody>
      </p:sp>
      <p:sp>
        <p:nvSpPr>
          <p:cNvPr id="118" name="正方形/長方形 117"/>
          <p:cNvSpPr/>
          <p:nvPr/>
        </p:nvSpPr>
        <p:spPr>
          <a:xfrm>
            <a:off x="16274033" y="12457634"/>
            <a:ext cx="16130017" cy="2062103"/>
          </a:xfrm>
          <a:prstGeom prst="rect">
            <a:avLst/>
          </a:prstGeom>
        </p:spPr>
        <p:txBody>
          <a:bodyPr wrap="square">
            <a:spAutoFit/>
          </a:bodyPr>
          <a:lstStyle/>
          <a:p>
            <a:r>
              <a:rPr lang="en-US" altLang="ja-JP" sz="3200" b="1" dirty="0" smtClean="0">
                <a:latin typeface="Times New Roman" pitchFamily="18" charset="0"/>
                <a:cs typeface="Times New Roman" pitchFamily="18" charset="0"/>
              </a:rPr>
              <a:t>Figure 2</a:t>
            </a:r>
            <a:r>
              <a:rPr lang="en-US" altLang="ja-JP" sz="3200" dirty="0" smtClean="0">
                <a:latin typeface="Times New Roman" pitchFamily="18" charset="0"/>
                <a:cs typeface="Times New Roman" pitchFamily="18" charset="0"/>
              </a:rPr>
              <a:t>: </a:t>
            </a:r>
            <a:r>
              <a:rPr lang="en-US" altLang="ja-JP" sz="3200" i="1" dirty="0" smtClean="0">
                <a:latin typeface="Times New Roman" pitchFamily="18" charset="0"/>
                <a:cs typeface="Times New Roman" pitchFamily="18" charset="0"/>
              </a:rPr>
              <a:t>Upper: classic final gathering. Bottom: our method. The same number of samples is used for both images (640×480 pixels, 4 oversamples, 1024 final gather rays/pixel). The number of iterations for AMIS is 4. The rendering times for upper and lower images are 185.5 seconds and 206.6 seconds, respectively.  Model source: </a:t>
            </a:r>
            <a:r>
              <a:rPr lang="pl-PL" altLang="ja-JP" sz="3200" i="1" dirty="0" smtClean="0">
                <a:latin typeface="Times New Roman" pitchFamily="18" charset="0"/>
                <a:cs typeface="Times New Roman" pitchFamily="18" charset="0"/>
              </a:rPr>
              <a:t>Sponza Atrium by Marko Dabrovic</a:t>
            </a:r>
            <a:r>
              <a:rPr lang="en-US" altLang="ja-JP" sz="3200" i="1" dirty="0" smtClean="0">
                <a:latin typeface="Times New Roman" pitchFamily="18" charset="0"/>
                <a:cs typeface="Times New Roman" pitchFamily="18" charset="0"/>
              </a:rPr>
              <a:t>.</a:t>
            </a:r>
            <a:endParaRPr lang="ja-JP" altLang="en-US" sz="3200" i="1" dirty="0">
              <a:latin typeface="Times New Roman" pitchFamily="18" charset="0"/>
              <a:cs typeface="Times New Roman" pitchFamily="18" charset="0"/>
            </a:endParaRPr>
          </a:p>
        </p:txBody>
      </p:sp>
      <p:sp>
        <p:nvSpPr>
          <p:cNvPr id="120" name="テキスト ボックス 3"/>
          <p:cNvSpPr txBox="1">
            <a:spLocks noChangeArrowheads="1"/>
          </p:cNvSpPr>
          <p:nvPr/>
        </p:nvSpPr>
        <p:spPr bwMode="auto">
          <a:xfrm>
            <a:off x="7633073" y="1872458"/>
            <a:ext cx="5832648" cy="1492333"/>
          </a:xfrm>
          <a:prstGeom prst="rect">
            <a:avLst/>
          </a:prstGeom>
          <a:noFill/>
          <a:ln w="9525">
            <a:noFill/>
            <a:miter lim="800000"/>
            <a:headEnd/>
            <a:tailEnd/>
          </a:ln>
        </p:spPr>
        <p:txBody>
          <a:bodyPr wrap="square" lIns="380619" tIns="190310" rIns="380619" bIns="190310">
            <a:spAutoFit/>
          </a:bodyPr>
          <a:lstStyle/>
          <a:p>
            <a:pPr algn="ctr"/>
            <a:r>
              <a:rPr lang="en-US" altLang="ja-JP" sz="3600" b="1" dirty="0">
                <a:latin typeface="Times New Roman" pitchFamily="18" charset="0"/>
                <a:cs typeface="Times New Roman" pitchFamily="18" charset="0"/>
              </a:rPr>
              <a:t>Yusuke </a:t>
            </a:r>
            <a:r>
              <a:rPr lang="en-US" altLang="ja-JP" sz="3600" b="1" dirty="0" smtClean="0">
                <a:latin typeface="Times New Roman" pitchFamily="18" charset="0"/>
                <a:cs typeface="Times New Roman" pitchFamily="18" charset="0"/>
              </a:rPr>
              <a:t>Tokuyoshi</a:t>
            </a:r>
          </a:p>
          <a:p>
            <a:pPr algn="ctr"/>
            <a:r>
              <a:rPr lang="en-US" altLang="ja-JP" sz="3600" b="1" dirty="0" smtClean="0">
                <a:latin typeface="Times New Roman" pitchFamily="18" charset="0"/>
                <a:cs typeface="Times New Roman" pitchFamily="18" charset="0"/>
              </a:rPr>
              <a:t>Square Enix Co.,Ltd.</a:t>
            </a:r>
            <a:endParaRPr lang="ja-JP" altLang="en-US" sz="3600" b="1" dirty="0">
              <a:latin typeface="Times New Roman" pitchFamily="18" charset="0"/>
              <a:cs typeface="Times New Roman" pitchFamily="18" charset="0"/>
            </a:endParaRPr>
          </a:p>
        </p:txBody>
      </p:sp>
      <p:sp>
        <p:nvSpPr>
          <p:cNvPr id="123" name="テキスト ボックス 3"/>
          <p:cNvSpPr txBox="1">
            <a:spLocks noChangeArrowheads="1"/>
          </p:cNvSpPr>
          <p:nvPr/>
        </p:nvSpPr>
        <p:spPr bwMode="auto">
          <a:xfrm>
            <a:off x="13249697" y="1872458"/>
            <a:ext cx="5544616" cy="1492333"/>
          </a:xfrm>
          <a:prstGeom prst="rect">
            <a:avLst/>
          </a:prstGeom>
          <a:noFill/>
          <a:ln w="9525">
            <a:noFill/>
            <a:miter lim="800000"/>
            <a:headEnd/>
            <a:tailEnd/>
          </a:ln>
        </p:spPr>
        <p:txBody>
          <a:bodyPr wrap="square" lIns="380619" tIns="190310" rIns="380619" bIns="190310">
            <a:spAutoFit/>
          </a:bodyPr>
          <a:lstStyle/>
          <a:p>
            <a:pPr algn="ctr"/>
            <a:r>
              <a:rPr lang="en-US" altLang="ja-JP" sz="3600" b="1" dirty="0" smtClean="0">
                <a:latin typeface="Times New Roman" pitchFamily="18" charset="0"/>
                <a:cs typeface="Times New Roman" pitchFamily="18" charset="0"/>
              </a:rPr>
              <a:t>Shinji Ogaki</a:t>
            </a:r>
          </a:p>
          <a:p>
            <a:pPr algn="ctr"/>
            <a:r>
              <a:rPr lang="en-US" altLang="ja-JP" sz="3600" b="1" dirty="0" smtClean="0">
                <a:latin typeface="Times New Roman" pitchFamily="18" charset="0"/>
                <a:cs typeface="Times New Roman" pitchFamily="18" charset="0"/>
              </a:rPr>
              <a:t>Square Enix Co.,Ltd.</a:t>
            </a:r>
            <a:endParaRPr lang="ja-JP" altLang="en-US" sz="3600" b="1" dirty="0">
              <a:latin typeface="Times New Roman" pitchFamily="18" charset="0"/>
              <a:cs typeface="Times New Roman" pitchFamily="18" charset="0"/>
            </a:endParaRPr>
          </a:p>
        </p:txBody>
      </p:sp>
      <p:sp>
        <p:nvSpPr>
          <p:cNvPr id="125" name="テキスト ボックス 3"/>
          <p:cNvSpPr txBox="1">
            <a:spLocks noChangeArrowheads="1"/>
          </p:cNvSpPr>
          <p:nvPr/>
        </p:nvSpPr>
        <p:spPr bwMode="auto">
          <a:xfrm>
            <a:off x="18866321" y="1944466"/>
            <a:ext cx="5832648" cy="1492333"/>
          </a:xfrm>
          <a:prstGeom prst="rect">
            <a:avLst/>
          </a:prstGeom>
          <a:noFill/>
          <a:ln w="9525">
            <a:noFill/>
            <a:miter lim="800000"/>
            <a:headEnd/>
            <a:tailEnd/>
          </a:ln>
        </p:spPr>
        <p:txBody>
          <a:bodyPr wrap="square" lIns="380619" tIns="190310" rIns="380619" bIns="190310">
            <a:spAutoFit/>
          </a:bodyPr>
          <a:lstStyle/>
          <a:p>
            <a:pPr algn="ctr"/>
            <a:r>
              <a:rPr lang="en-US" altLang="ja-JP" sz="3600" b="1" dirty="0" smtClean="0">
                <a:latin typeface="Times New Roman" pitchFamily="18" charset="0"/>
                <a:cs typeface="Times New Roman" pitchFamily="18" charset="0"/>
              </a:rPr>
              <a:t>Sebastian </a:t>
            </a:r>
            <a:r>
              <a:rPr lang="en-US" altLang="ja-JP" sz="3600" b="1" dirty="0" err="1" smtClean="0">
                <a:latin typeface="Times New Roman" pitchFamily="18" charset="0"/>
                <a:cs typeface="Times New Roman" pitchFamily="18" charset="0"/>
              </a:rPr>
              <a:t>Schoellhammer</a:t>
            </a:r>
            <a:endParaRPr lang="en-US" altLang="ja-JP" sz="3600" b="1" dirty="0" smtClean="0">
              <a:latin typeface="Times New Roman" pitchFamily="18" charset="0"/>
              <a:cs typeface="Times New Roman" pitchFamily="18" charset="0"/>
            </a:endParaRPr>
          </a:p>
          <a:p>
            <a:pPr algn="ctr"/>
            <a:r>
              <a:rPr lang="en-US" altLang="ja-JP" sz="3600" b="1" dirty="0" smtClean="0">
                <a:latin typeface="Times New Roman" pitchFamily="18" charset="0"/>
                <a:cs typeface="Times New Roman" pitchFamily="18" charset="0"/>
              </a:rPr>
              <a:t>Square Enix Co.,Ltd.</a:t>
            </a:r>
            <a:endParaRPr lang="ja-JP" altLang="en-US" sz="3600" b="1" dirty="0">
              <a:latin typeface="Times New Roman" pitchFamily="18" charset="0"/>
              <a:cs typeface="Times New Roman" pitchFamily="18" charset="0"/>
            </a:endParaRPr>
          </a:p>
        </p:txBody>
      </p:sp>
      <p:sp>
        <p:nvSpPr>
          <p:cNvPr id="126" name="テキスト ボックス 125"/>
          <p:cNvSpPr txBox="1"/>
          <p:nvPr/>
        </p:nvSpPr>
        <p:spPr>
          <a:xfrm>
            <a:off x="9433273" y="32547866"/>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(1)</a:t>
            </a:r>
            <a:endParaRPr kumimoji="1" lang="ja-JP" altLang="en-US" sz="3200" dirty="0">
              <a:latin typeface="Times New Roman" pitchFamily="18" charset="0"/>
              <a:cs typeface="Times New Roman" pitchFamily="18" charset="0"/>
            </a:endParaRPr>
          </a:p>
        </p:txBody>
      </p:sp>
      <p:sp>
        <p:nvSpPr>
          <p:cNvPr id="127" name="テキスト ボックス 126"/>
          <p:cNvSpPr txBox="1"/>
          <p:nvPr/>
        </p:nvSpPr>
        <p:spPr>
          <a:xfrm>
            <a:off x="20378489" y="15049922"/>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(2)</a:t>
            </a:r>
            <a:endParaRPr kumimoji="1" lang="ja-JP" altLang="en-US" sz="3200" dirty="0">
              <a:latin typeface="Times New Roman" pitchFamily="18" charset="0"/>
              <a:cs typeface="Times New Roman" pitchFamily="18" charset="0"/>
            </a:endParaRPr>
          </a:p>
        </p:txBody>
      </p:sp>
      <p:sp>
        <p:nvSpPr>
          <p:cNvPr id="128" name="テキスト ボックス 127"/>
          <p:cNvSpPr txBox="1"/>
          <p:nvPr/>
        </p:nvSpPr>
        <p:spPr>
          <a:xfrm>
            <a:off x="20378489" y="16850122"/>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(3)</a:t>
            </a:r>
            <a:endParaRPr kumimoji="1" lang="ja-JP" altLang="en-US" sz="3200" dirty="0">
              <a:latin typeface="Times New Roman" pitchFamily="18" charset="0"/>
              <a:cs typeface="Times New Roman" pitchFamily="18" charset="0"/>
            </a:endParaRPr>
          </a:p>
        </p:txBody>
      </p:sp>
      <p:sp>
        <p:nvSpPr>
          <p:cNvPr id="139" name="テキスト ボックス 138"/>
          <p:cNvSpPr txBox="1"/>
          <p:nvPr/>
        </p:nvSpPr>
        <p:spPr>
          <a:xfrm>
            <a:off x="20378489" y="27435298"/>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(4)</a:t>
            </a:r>
            <a:endParaRPr kumimoji="1" lang="ja-JP" altLang="en-US" sz="3200" dirty="0">
              <a:latin typeface="Times New Roman" pitchFamily="18" charset="0"/>
              <a:cs typeface="Times New Roman" pitchFamily="18" charset="0"/>
            </a:endParaRPr>
          </a:p>
        </p:txBody>
      </p:sp>
      <p:sp>
        <p:nvSpPr>
          <p:cNvPr id="141" name="テキスト ボックス 140"/>
          <p:cNvSpPr txBox="1"/>
          <p:nvPr/>
        </p:nvSpPr>
        <p:spPr>
          <a:xfrm>
            <a:off x="31323705" y="16706106"/>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(5)</a:t>
            </a:r>
            <a:endParaRPr kumimoji="1" lang="ja-JP" altLang="en-US" sz="3200" dirty="0">
              <a:latin typeface="Times New Roman" pitchFamily="18" charset="0"/>
              <a:cs typeface="Times New Roman" pitchFamily="18" charset="0"/>
            </a:endParaRPr>
          </a:p>
        </p:txBody>
      </p:sp>
      <p:sp>
        <p:nvSpPr>
          <p:cNvPr id="142" name="テキスト ボックス 141"/>
          <p:cNvSpPr txBox="1"/>
          <p:nvPr/>
        </p:nvSpPr>
        <p:spPr>
          <a:xfrm>
            <a:off x="31323705" y="20306506"/>
            <a:ext cx="662361" cy="584775"/>
          </a:xfrm>
          <a:prstGeom prst="rect">
            <a:avLst/>
          </a:prstGeom>
          <a:noFill/>
        </p:spPr>
        <p:txBody>
          <a:bodyPr wrap="none" rtlCol="0">
            <a:spAutoFit/>
          </a:bodyPr>
          <a:lstStyle/>
          <a:p>
            <a:r>
              <a:rPr kumimoji="1" lang="en-US" altLang="ja-JP" sz="3200" dirty="0" smtClean="0">
                <a:latin typeface="Times New Roman" pitchFamily="18" charset="0"/>
                <a:cs typeface="Times New Roman" pitchFamily="18" charset="0"/>
              </a:rPr>
              <a:t>(6)</a:t>
            </a:r>
            <a:endParaRPr kumimoji="1" lang="ja-JP" altLang="en-US" sz="3200" dirty="0">
              <a:latin typeface="Times New Roman" pitchFamily="18" charset="0"/>
              <a:cs typeface="Times New Roman" pitchFamily="18" charset="0"/>
            </a:endParaRPr>
          </a:p>
        </p:txBody>
      </p:sp>
      <p:pic>
        <p:nvPicPr>
          <p:cNvPr id="10" name="Picture 3" descr="C:\Users\tokuyosh\Desktop\amis_result\sponza_amis4_13.073+193.572_3072_red.png"/>
          <p:cNvPicPr>
            <a:picLocks noChangeAspect="1" noChangeArrowheads="1"/>
          </p:cNvPicPr>
          <p:nvPr/>
        </p:nvPicPr>
        <p:blipFill>
          <a:blip r:embed="rId13" cstate="print"/>
          <a:srcRect/>
          <a:stretch>
            <a:fillRect/>
          </a:stretch>
        </p:blipFill>
        <p:spPr bwMode="auto">
          <a:xfrm>
            <a:off x="16778089" y="8137154"/>
            <a:ext cx="5761500" cy="4320000"/>
          </a:xfrm>
          <a:prstGeom prst="rect">
            <a:avLst/>
          </a:prstGeom>
          <a:noFill/>
        </p:spPr>
      </p:pic>
      <p:pic>
        <p:nvPicPr>
          <p:cNvPr id="11" name="Picture 4" descr="C:\Users\tokuyosh\Desktop\amis_result\sponza_amis1_13.073+172.416_3072_red.png"/>
          <p:cNvPicPr>
            <a:picLocks noChangeAspect="1" noChangeArrowheads="1"/>
          </p:cNvPicPr>
          <p:nvPr/>
        </p:nvPicPr>
        <p:blipFill>
          <a:blip r:embed="rId14" cstate="print"/>
          <a:srcRect/>
          <a:stretch>
            <a:fillRect/>
          </a:stretch>
        </p:blipFill>
        <p:spPr bwMode="auto">
          <a:xfrm>
            <a:off x="16778089" y="3744666"/>
            <a:ext cx="5761500" cy="4320000"/>
          </a:xfrm>
          <a:prstGeom prst="rect">
            <a:avLst/>
          </a:prstGeom>
          <a:noFill/>
        </p:spPr>
      </p:pic>
      <p:pic>
        <p:nvPicPr>
          <p:cNvPr id="12" name="Picture 5" descr="C:\Users\tokuyosh\Desktop\amis_result\sponza_scale1_red.png"/>
          <p:cNvPicPr>
            <a:picLocks noChangeAspect="1" noChangeArrowheads="1"/>
          </p:cNvPicPr>
          <p:nvPr/>
        </p:nvPicPr>
        <p:blipFill>
          <a:blip r:embed="rId15" cstate="print"/>
          <a:srcRect/>
          <a:stretch>
            <a:fillRect/>
          </a:stretch>
        </p:blipFill>
        <p:spPr bwMode="auto">
          <a:xfrm>
            <a:off x="22538729" y="3744666"/>
            <a:ext cx="8640000" cy="4320000"/>
          </a:xfrm>
          <a:prstGeom prst="rect">
            <a:avLst/>
          </a:prstGeom>
          <a:noFill/>
        </p:spPr>
      </p:pic>
      <p:pic>
        <p:nvPicPr>
          <p:cNvPr id="17" name="Picture 6" descr="C:\Users\tokuyosh\Desktop\amis_result\sponza_scale4_red.png"/>
          <p:cNvPicPr>
            <a:picLocks noChangeAspect="1" noChangeArrowheads="1"/>
          </p:cNvPicPr>
          <p:nvPr/>
        </p:nvPicPr>
        <p:blipFill>
          <a:blip r:embed="rId16" cstate="print"/>
          <a:srcRect/>
          <a:stretch>
            <a:fillRect/>
          </a:stretch>
        </p:blipFill>
        <p:spPr bwMode="auto">
          <a:xfrm>
            <a:off x="22538729" y="8137154"/>
            <a:ext cx="8640000" cy="4320000"/>
          </a:xfrm>
          <a:prstGeom prst="rect">
            <a:avLst/>
          </a:prstGeom>
          <a:noFill/>
        </p:spPr>
      </p:pic>
      <p:sp>
        <p:nvSpPr>
          <p:cNvPr id="145" name="正方形/長方形 144"/>
          <p:cNvSpPr/>
          <p:nvPr/>
        </p:nvSpPr>
        <p:spPr>
          <a:xfrm>
            <a:off x="21962665" y="29595538"/>
            <a:ext cx="10441385" cy="1569660"/>
          </a:xfrm>
          <a:prstGeom prst="rect">
            <a:avLst/>
          </a:prstGeom>
        </p:spPr>
        <p:txBody>
          <a:bodyPr wrap="square">
            <a:spAutoFit/>
          </a:bodyPr>
          <a:lstStyle/>
          <a:p>
            <a:r>
              <a:rPr lang="en-US" altLang="ja-JP" sz="3200" dirty="0" smtClean="0">
                <a:latin typeface="Times New Roman" pitchFamily="18" charset="0"/>
                <a:cs typeface="Times New Roman" pitchFamily="18" charset="0"/>
              </a:rPr>
              <a:t>Figure 1 and Figure 2 show the experimental results. Our method reduces noise compared to the classic method with small overhead.</a:t>
            </a:r>
            <a:endParaRPr lang="ja-JP" altLang="en-US" sz="3200" dirty="0">
              <a:latin typeface="Times New Roman" pitchFamily="18" charset="0"/>
              <a:cs typeface="Times New Roman" pitchFamily="18" charset="0"/>
            </a:endParaRPr>
          </a:p>
        </p:txBody>
      </p:sp>
      <p:sp>
        <p:nvSpPr>
          <p:cNvPr id="148" name="正方形/長方形 147"/>
          <p:cNvSpPr/>
          <p:nvPr/>
        </p:nvSpPr>
        <p:spPr>
          <a:xfrm>
            <a:off x="21890659" y="28371402"/>
            <a:ext cx="10513391" cy="1107996"/>
          </a:xfrm>
          <a:prstGeom prst="rect">
            <a:avLst/>
          </a:prstGeom>
          <a:solidFill>
            <a:schemeClr val="bg2">
              <a:lumMod val="90000"/>
            </a:schemeClr>
          </a:solidFill>
        </p:spPr>
        <p:txBody>
          <a:bodyPr wrap="square">
            <a:spAutoFit/>
          </a:bodyPr>
          <a:lstStyle/>
          <a:p>
            <a:pPr defTabSz="3806190" fontAlgn="auto">
              <a:spcBef>
                <a:spcPts val="0"/>
              </a:spcBef>
              <a:spcAft>
                <a:spcPts val="0"/>
              </a:spcAft>
              <a:defRPr/>
            </a:pPr>
            <a:r>
              <a:rPr lang="en-US" altLang="ja-JP" sz="6600" b="1" dirty="0" smtClean="0">
                <a:latin typeface="Times New Roman" pitchFamily="18" charset="0"/>
                <a:cs typeface="Times New Roman" pitchFamily="18" charset="0"/>
              </a:rPr>
              <a:t>4. Result</a:t>
            </a:r>
          </a:p>
        </p:txBody>
      </p:sp>
      <p:pic>
        <p:nvPicPr>
          <p:cNvPr id="149" name="図 148" descr="\begin{document}&#10;\begin{align*}&#10;s_{i,j} = w_j(\boldsymbol{\omega}_{i,j}) \frac{f(\boldsymbol{\omega}_{i,j})}{N_j p(\boldsymbol{\omega}_{i,j};\hat{\boldsymbol{\theta}}_j)},&#10;\end{align*}&#10;\end{document}"/>
          <p:cNvPicPr>
            <a:picLocks/>
          </p:cNvPicPr>
          <p:nvPr/>
        </p:nvPicPr>
        <p:blipFill>
          <a:blip r:embed="rId17" cstate="print"/>
          <a:stretch>
            <a:fillRect/>
          </a:stretch>
        </p:blipFill>
        <p:spPr>
          <a:xfrm>
            <a:off x="13897769" y="14905906"/>
            <a:ext cx="4728423" cy="1037408"/>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TotalTime>
  <Words>920</Words>
  <Application>Microsoft Office PowerPoint</Application>
  <PresentationFormat>ユーザー設定</PresentationFormat>
  <Paragraphs>50</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Gathering using Adaptive Multiple Importance Sampling</dc:title>
  <dc:creator>Yusuke Tokuyoshi</dc:creator>
  <dcterms:created xsi:type="dcterms:W3CDTF">2010-11-04T02:12:16Z</dcterms:created>
  <dcterms:modified xsi:type="dcterms:W3CDTF">2016-08-29T04:02:46Z</dcterms:modified>
</cp:coreProperties>
</file>